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8" r:id="rId2"/>
    <p:sldId id="257" r:id="rId3"/>
    <p:sldId id="259" r:id="rId4"/>
    <p:sldId id="256" r:id="rId5"/>
    <p:sldId id="260" r:id="rId6"/>
    <p:sldId id="261" r:id="rId7"/>
    <p:sldId id="262" r:id="rId8"/>
    <p:sldId id="268" r:id="rId9"/>
    <p:sldId id="263" r:id="rId10"/>
    <p:sldId id="264" r:id="rId11"/>
    <p:sldId id="265" r:id="rId12"/>
    <p:sldId id="266" r:id="rId13"/>
    <p:sldId id="267" r:id="rId14"/>
    <p:sldId id="269" r:id="rId15"/>
    <p:sldId id="28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2C17D9-A312-477E-9148-70CD9DF9DF91}" type="datetimeFigureOut">
              <a:rPr lang="en-US" smtClean="0"/>
              <a:pPr/>
              <a:t>5/21/2015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1DD18D-D889-4FF8-B481-3A9528B14599}" type="slidenum">
              <a:rPr lang="en-US" smtClean="0"/>
              <a:pPr/>
              <a:t>‹#›</a:t>
            </a:fld>
            <a:endParaRPr lang="en-US"/>
          </a:p>
        </p:txBody>
      </p:sp>
    </p:spTree>
    <p:extLst>
      <p:ext uri="{BB962C8B-B14F-4D97-AF65-F5344CB8AC3E}">
        <p14:creationId xmlns:p14="http://schemas.microsoft.com/office/powerpoint/2010/main" xmlns="" val="3341191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3</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13</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14</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16</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17</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18</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19</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20</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21</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22</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23</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5</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24</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25</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26</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27</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28</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29</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30</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31</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32</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33</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6</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34</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A8E2F0-EDA4-4F51-A12E-2B24EE9BEDC0}"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7</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8</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9</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10</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11</a:t>
            </a:fld>
            <a:endParaRPr lang="en-US"/>
          </a:p>
        </p:txBody>
      </p:sp>
    </p:spTree>
    <p:extLst>
      <p:ext uri="{BB962C8B-B14F-4D97-AF65-F5344CB8AC3E}">
        <p14:creationId xmlns:p14="http://schemas.microsoft.com/office/powerpoint/2010/main" xmlns="" val="1309732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DD18D-D889-4FF8-B481-3A9528B14599}" type="slidenum">
              <a:rPr lang="en-US" smtClean="0"/>
              <a:pPr/>
              <a:t>12</a:t>
            </a:fld>
            <a:endParaRPr lang="en-US"/>
          </a:p>
        </p:txBody>
      </p:sp>
    </p:spTree>
    <p:extLst>
      <p:ext uri="{BB962C8B-B14F-4D97-AF65-F5344CB8AC3E}">
        <p14:creationId xmlns:p14="http://schemas.microsoft.com/office/powerpoint/2010/main" xmlns="" val="1309732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2C7DC54-1196-4335-8E96-65EC965C5E4A}" type="datetime1">
              <a:rPr lang="en-US" smtClean="0"/>
              <a:t>5/21/2015</a:t>
            </a:fld>
            <a:endParaRPr lang="en-US"/>
          </a:p>
        </p:txBody>
      </p:sp>
      <p:sp>
        <p:nvSpPr>
          <p:cNvPr id="17" name="Footer Placeholder 16"/>
          <p:cNvSpPr>
            <a:spLocks noGrp="1"/>
          </p:cNvSpPr>
          <p:nvPr>
            <p:ph type="ftr" sz="quarter" idx="11"/>
          </p:nvPr>
        </p:nvSpPr>
        <p:spPr/>
        <p:txBody>
          <a:bodyPr/>
          <a:lstStyle/>
          <a:p>
            <a:r>
              <a:rPr lang="fa-IR" smtClean="0"/>
              <a:t>1394</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475522-BD9F-45C3-949D-922AC3ED8CB5}"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BB17B7-8EF0-46CB-A4D2-ACA25F877438}" type="datetime1">
              <a:rPr lang="en-US" smtClean="0"/>
              <a:t>5/21/2015</a:t>
            </a:fld>
            <a:endParaRPr lang="en-US"/>
          </a:p>
        </p:txBody>
      </p:sp>
      <p:sp>
        <p:nvSpPr>
          <p:cNvPr id="5" name="Footer Placeholder 4"/>
          <p:cNvSpPr>
            <a:spLocks noGrp="1"/>
          </p:cNvSpPr>
          <p:nvPr>
            <p:ph type="ftr" sz="quarter" idx="11"/>
          </p:nvPr>
        </p:nvSpPr>
        <p:spPr/>
        <p:txBody>
          <a:bodyPr/>
          <a:lstStyle/>
          <a:p>
            <a:r>
              <a:rPr lang="fa-IR" smtClean="0"/>
              <a:t>1394</a:t>
            </a:r>
            <a:endParaRPr lang="en-US"/>
          </a:p>
        </p:txBody>
      </p:sp>
      <p:sp>
        <p:nvSpPr>
          <p:cNvPr id="6" name="Slide Number Placeholder 5"/>
          <p:cNvSpPr>
            <a:spLocks noGrp="1"/>
          </p:cNvSpPr>
          <p:nvPr>
            <p:ph type="sldNum" sz="quarter" idx="12"/>
          </p:nvPr>
        </p:nvSpPr>
        <p:spPr/>
        <p:txBody>
          <a:bodyPr/>
          <a:lstStyle/>
          <a:p>
            <a:fld id="{A4475522-BD9F-45C3-949D-922AC3ED8CB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4475522-BD9F-45C3-949D-922AC3ED8CB5}"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615B3A-75D6-4334-BE67-2138C6AB99BD}" type="datetime1">
              <a:rPr lang="en-US" smtClean="0"/>
              <a:t>5/21/2015</a:t>
            </a:fld>
            <a:endParaRPr lang="en-US"/>
          </a:p>
        </p:txBody>
      </p:sp>
      <p:sp>
        <p:nvSpPr>
          <p:cNvPr id="5" name="Footer Placeholder 4"/>
          <p:cNvSpPr>
            <a:spLocks noGrp="1"/>
          </p:cNvSpPr>
          <p:nvPr>
            <p:ph type="ftr" sz="quarter" idx="11"/>
          </p:nvPr>
        </p:nvSpPr>
        <p:spPr/>
        <p:txBody>
          <a:bodyPr/>
          <a:lstStyle/>
          <a:p>
            <a:r>
              <a:rPr lang="fa-IR" smtClean="0"/>
              <a:t>1394</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DBB6FD4-2999-4082-801F-3D99F84FDF33}" type="datetime1">
              <a:rPr lang="en-US" smtClean="0"/>
              <a:t>5/21/2015</a:t>
            </a:fld>
            <a:endParaRPr lang="en-US"/>
          </a:p>
        </p:txBody>
      </p:sp>
      <p:sp>
        <p:nvSpPr>
          <p:cNvPr id="5" name="Footer Placeholder 4"/>
          <p:cNvSpPr>
            <a:spLocks noGrp="1"/>
          </p:cNvSpPr>
          <p:nvPr>
            <p:ph type="ftr" sz="quarter" idx="11"/>
          </p:nvPr>
        </p:nvSpPr>
        <p:spPr/>
        <p:txBody>
          <a:bodyPr/>
          <a:lstStyle/>
          <a:p>
            <a:r>
              <a:rPr lang="fa-IR" smtClean="0"/>
              <a:t>1394</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4475522-BD9F-45C3-949D-922AC3ED8CB5}"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fa-IR" smtClean="0"/>
              <a:t>1394</a:t>
            </a:r>
            <a:endParaRPr lang="en-US"/>
          </a:p>
        </p:txBody>
      </p:sp>
      <p:sp>
        <p:nvSpPr>
          <p:cNvPr id="4" name="Date Placeholder 3"/>
          <p:cNvSpPr>
            <a:spLocks noGrp="1"/>
          </p:cNvSpPr>
          <p:nvPr>
            <p:ph type="dt" sz="half" idx="10"/>
          </p:nvPr>
        </p:nvSpPr>
        <p:spPr/>
        <p:txBody>
          <a:bodyPr/>
          <a:lstStyle/>
          <a:p>
            <a:fld id="{3DFFB4C6-7C2A-455E-9475-C817D9B03E4D}" type="datetime1">
              <a:rPr lang="en-US" smtClean="0"/>
              <a:t>5/21/2015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475522-BD9F-45C3-949D-922AC3ED8CB5}"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DB1740F-0A88-4BFA-9986-792E21E764DD}" type="datetime1">
              <a:rPr lang="en-US" smtClean="0"/>
              <a:t>5/21/2015</a:t>
            </a:fld>
            <a:endParaRPr lang="en-US"/>
          </a:p>
        </p:txBody>
      </p:sp>
      <p:sp>
        <p:nvSpPr>
          <p:cNvPr id="6" name="Footer Placeholder 5"/>
          <p:cNvSpPr>
            <a:spLocks noGrp="1"/>
          </p:cNvSpPr>
          <p:nvPr>
            <p:ph type="ftr" sz="quarter" idx="11"/>
          </p:nvPr>
        </p:nvSpPr>
        <p:spPr/>
        <p:txBody>
          <a:bodyPr/>
          <a:lstStyle/>
          <a:p>
            <a:r>
              <a:rPr lang="fa-IR" smtClean="0"/>
              <a:t>1394</a:t>
            </a:r>
            <a:endParaRPr lang="en-US"/>
          </a:p>
        </p:txBody>
      </p:sp>
      <p:sp>
        <p:nvSpPr>
          <p:cNvPr id="7" name="Slide Number Placeholder 6"/>
          <p:cNvSpPr>
            <a:spLocks noGrp="1"/>
          </p:cNvSpPr>
          <p:nvPr>
            <p:ph type="sldNum" sz="quarter" idx="12"/>
          </p:nvPr>
        </p:nvSpPr>
        <p:spPr/>
        <p:txBody>
          <a:bodyPr/>
          <a:lstStyle/>
          <a:p>
            <a:fld id="{A4475522-BD9F-45C3-949D-922AC3ED8CB5}"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84F269B-A04A-4D7A-BB46-5365CF96A00B}" type="datetime1">
              <a:rPr lang="en-US" smtClean="0"/>
              <a:t>5/21/2015</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fa-IR" smtClean="0"/>
              <a:t>1394</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4475522-BD9F-45C3-949D-922AC3ED8CB5}"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7C6C99-31BE-4FF3-8CE7-77455A289371}" type="datetime1">
              <a:rPr lang="en-US" smtClean="0"/>
              <a:t>5/21/2015</a:t>
            </a:fld>
            <a:endParaRPr lang="en-US"/>
          </a:p>
        </p:txBody>
      </p:sp>
      <p:sp>
        <p:nvSpPr>
          <p:cNvPr id="4" name="Footer Placeholder 3"/>
          <p:cNvSpPr>
            <a:spLocks noGrp="1"/>
          </p:cNvSpPr>
          <p:nvPr>
            <p:ph type="ftr" sz="quarter" idx="11"/>
          </p:nvPr>
        </p:nvSpPr>
        <p:spPr/>
        <p:txBody>
          <a:bodyPr/>
          <a:lstStyle/>
          <a:p>
            <a:r>
              <a:rPr lang="fa-IR" smtClean="0"/>
              <a:t>1394</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4475522-BD9F-45C3-949D-922AC3ED8C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3BD2924-0782-477E-9548-3CE775EE81D9}" type="datetime1">
              <a:rPr lang="en-US" smtClean="0"/>
              <a:t>5/21/2015</a:t>
            </a:fld>
            <a:endParaRPr lang="en-US"/>
          </a:p>
        </p:txBody>
      </p:sp>
      <p:sp>
        <p:nvSpPr>
          <p:cNvPr id="3" name="Footer Placeholder 2"/>
          <p:cNvSpPr>
            <a:spLocks noGrp="1"/>
          </p:cNvSpPr>
          <p:nvPr>
            <p:ph type="ftr" sz="quarter" idx="11"/>
          </p:nvPr>
        </p:nvSpPr>
        <p:spPr/>
        <p:txBody>
          <a:bodyPr/>
          <a:lstStyle/>
          <a:p>
            <a:r>
              <a:rPr lang="fa-IR" smtClean="0"/>
              <a:t>1394</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4475522-BD9F-45C3-949D-922AC3ED8C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4475522-BD9F-45C3-949D-922AC3ED8CB5}"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97215FD-4B8D-41C6-AC10-E70AD12A8DE7}" type="datetime1">
              <a:rPr lang="en-US" smtClean="0"/>
              <a:t>5/21/2015</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fa-IR" smtClean="0"/>
              <a:t>1394</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4475522-BD9F-45C3-949D-922AC3ED8CB5}"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DD47DE5-7FED-4DE3-A82F-A95B41138E7F}" type="datetime1">
              <a:rPr lang="en-US" smtClean="0"/>
              <a:t>5/21/2015</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fa-IR" smtClean="0"/>
              <a:t>1394</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7686472-7D54-40EA-A8A3-2C6A60C11F6D}" type="datetime1">
              <a:rPr lang="en-US" smtClean="0"/>
              <a:t>5/21/2015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fa-IR" smtClean="0"/>
              <a:t>1394</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4475522-BD9F-45C3-949D-922AC3ED8CB5}"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fa-IR" smtClean="0"/>
              <a:t>1394</a:t>
            </a:r>
            <a:endParaRPr lang="en-US"/>
          </a:p>
        </p:txBody>
      </p:sp>
      <p:sp>
        <p:nvSpPr>
          <p:cNvPr id="3" name="Slide Number Placeholder 2"/>
          <p:cNvSpPr>
            <a:spLocks noGrp="1"/>
          </p:cNvSpPr>
          <p:nvPr>
            <p:ph type="sldNum" sz="quarter" idx="12"/>
          </p:nvPr>
        </p:nvSpPr>
        <p:spPr/>
        <p:txBody>
          <a:bodyPr/>
          <a:lstStyle/>
          <a:p>
            <a:fld id="{A4475522-BD9F-45C3-949D-922AC3ED8CB5}" type="slidenum">
              <a:rPr lang="en-US" smtClean="0"/>
              <a:pPr/>
              <a:t>1</a:t>
            </a:fld>
            <a:endParaRPr lang="en-US"/>
          </a:p>
        </p:txBody>
      </p:sp>
    </p:spTree>
    <p:extLst>
      <p:ext uri="{BB962C8B-B14F-4D97-AF65-F5344CB8AC3E}">
        <p14:creationId xmlns:p14="http://schemas.microsoft.com/office/powerpoint/2010/main" xmlns="" val="771235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oAutofit/>
          </a:bodyPr>
          <a:lstStyle/>
          <a:p>
            <a:endParaRPr lang="en-US" sz="44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marL="0" indent="0" algn="ctr" rtl="1">
              <a:buNone/>
            </a:pPr>
            <a:r>
              <a:rPr lang="fa-IR" sz="4000" b="1" dirty="0" smtClean="0">
                <a:solidFill>
                  <a:schemeClr val="accent1">
                    <a:lumMod val="25000"/>
                  </a:schemeClr>
                </a:solidFill>
                <a:cs typeface="B Nazanin" panose="00000400000000000000" pitchFamily="2" charset="-78"/>
              </a:rPr>
              <a:t>نظریه </a:t>
            </a:r>
            <a:r>
              <a:rPr lang="fa-IR" sz="4000" b="1" dirty="0">
                <a:solidFill>
                  <a:schemeClr val="accent1">
                    <a:lumMod val="25000"/>
                  </a:schemeClr>
                </a:solidFill>
                <a:cs typeface="B Nazanin" panose="00000400000000000000" pitchFamily="2" charset="-78"/>
              </a:rPr>
              <a:t>سه مرحله ای </a:t>
            </a:r>
            <a:r>
              <a:rPr lang="fa-IR" sz="4000" b="1" dirty="0" smtClean="0">
                <a:solidFill>
                  <a:schemeClr val="accent1">
                    <a:lumMod val="25000"/>
                  </a:schemeClr>
                </a:solidFill>
                <a:cs typeface="B Nazanin" panose="00000400000000000000" pitchFamily="2" charset="-78"/>
              </a:rPr>
              <a:t>لوین</a:t>
            </a:r>
          </a:p>
          <a:p>
            <a:pPr marL="0" indent="0" algn="ctr" rtl="1">
              <a:buNone/>
            </a:pPr>
            <a:r>
              <a:rPr lang="fa-IR" sz="4000" b="1" dirty="0" smtClean="0">
                <a:solidFill>
                  <a:schemeClr val="accent1">
                    <a:lumMod val="25000"/>
                  </a:schemeClr>
                </a:solidFill>
                <a:cs typeface="B Nazanin" panose="00000400000000000000" pitchFamily="2" charset="-78"/>
              </a:rPr>
              <a:t> در </a:t>
            </a:r>
            <a:r>
              <a:rPr lang="fa-IR" sz="4000" b="1" dirty="0">
                <a:solidFill>
                  <a:schemeClr val="accent1">
                    <a:lumMod val="25000"/>
                  </a:schemeClr>
                </a:solidFill>
                <a:cs typeface="B Nazanin" panose="00000400000000000000" pitchFamily="2" charset="-78"/>
              </a:rPr>
              <a:t>دگرگون كردن نگرش ها </a:t>
            </a:r>
            <a:endParaRPr lang="en-US" sz="40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10</a:t>
            </a:fld>
            <a:endParaRPr lang="en-US"/>
          </a:p>
        </p:txBody>
      </p:sp>
      <p:pic>
        <p:nvPicPr>
          <p:cNvPr id="1026" name="Picture 2" descr="E:\فلش\ترم 3\دکتر فرمانبر\نگرش\untitled1.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752600" y="2971800"/>
            <a:ext cx="5943600" cy="323619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936104"/>
          </a:xfrm>
        </p:spPr>
        <p:txBody>
          <a:bodyPr anchor="b">
            <a:noAutofit/>
          </a:bodyPr>
          <a:lstStyle/>
          <a:p>
            <a:pPr rtl="1"/>
            <a:r>
              <a:rPr lang="fa-IR" sz="4200" b="1" dirty="0">
                <a:solidFill>
                  <a:srgbClr val="FF0000"/>
                </a:solidFill>
                <a:cs typeface="B Nazanin" panose="00000400000000000000" pitchFamily="2" charset="-78"/>
              </a:rPr>
              <a:t>1- انجمادزایی</a:t>
            </a:r>
            <a:r>
              <a:rPr lang="fa-IR" sz="4400" b="1" dirty="0">
                <a:solidFill>
                  <a:srgbClr val="FF0000"/>
                </a:solidFill>
                <a:cs typeface="B Nazanin" panose="00000400000000000000" pitchFamily="2" charset="-78"/>
              </a:rPr>
              <a:t>: </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a:xfrm>
            <a:off x="323528" y="1412776"/>
            <a:ext cx="8503920" cy="4968552"/>
          </a:xfrm>
        </p:spPr>
        <p:txBody>
          <a:bodyPr>
            <a:normAutofit fontScale="85000" lnSpcReduction="10000"/>
          </a:bodyPr>
          <a:lstStyle/>
          <a:p>
            <a:pPr marL="0" indent="0" algn="justLow" rtl="1">
              <a:lnSpc>
                <a:spcPct val="150000"/>
              </a:lnSpc>
              <a:buNone/>
            </a:pPr>
            <a:r>
              <a:rPr lang="fa-IR" sz="2800" b="1" dirty="0" smtClean="0">
                <a:solidFill>
                  <a:schemeClr val="accent1">
                    <a:lumMod val="25000"/>
                  </a:schemeClr>
                </a:solidFill>
                <a:cs typeface="B Nazanin" panose="00000400000000000000" pitchFamily="2" charset="-78"/>
              </a:rPr>
              <a:t>كورت </a:t>
            </a:r>
            <a:r>
              <a:rPr lang="fa-IR" sz="2800" b="1" dirty="0">
                <a:solidFill>
                  <a:schemeClr val="accent1">
                    <a:lumMod val="25000"/>
                  </a:schemeClr>
                </a:solidFill>
                <a:cs typeface="B Nazanin" panose="00000400000000000000" pitchFamily="2" charset="-78"/>
              </a:rPr>
              <a:t>لوین معتقد است وقتی كه نگرشی در جامعه شكل گرفت قاعدتا تحت تاثیر چند فشار </a:t>
            </a:r>
            <a:r>
              <a:rPr lang="fa-IR" sz="2800" b="1" dirty="0" smtClean="0">
                <a:solidFill>
                  <a:schemeClr val="accent1">
                    <a:lumMod val="25000"/>
                  </a:schemeClr>
                </a:solidFill>
                <a:cs typeface="B Nazanin" panose="00000400000000000000" pitchFamily="2" charset="-78"/>
              </a:rPr>
              <a:t>است:</a:t>
            </a:r>
          </a:p>
          <a:p>
            <a:pPr algn="justLow" rtl="1">
              <a:lnSpc>
                <a:spcPct val="150000"/>
              </a:lnSpc>
              <a:buClr>
                <a:schemeClr val="accent1">
                  <a:lumMod val="75000"/>
                </a:schemeClr>
              </a:buClr>
              <a:buSzPct val="103000"/>
              <a:buFont typeface="Arial" panose="020B0604020202020204" pitchFamily="34" charset="0"/>
              <a:buChar char="•"/>
            </a:pPr>
            <a:r>
              <a:rPr lang="fa-IR" sz="2800" b="1" dirty="0" smtClean="0">
                <a:solidFill>
                  <a:schemeClr val="accent1">
                    <a:lumMod val="25000"/>
                  </a:schemeClr>
                </a:solidFill>
                <a:cs typeface="B Nazanin" panose="00000400000000000000" pitchFamily="2" charset="-78"/>
              </a:rPr>
              <a:t> </a:t>
            </a:r>
            <a:r>
              <a:rPr lang="fa-IR" sz="2800" b="1" dirty="0">
                <a:solidFill>
                  <a:schemeClr val="accent1">
                    <a:lumMod val="25000"/>
                  </a:schemeClr>
                </a:solidFill>
                <a:cs typeface="B Nazanin" panose="00000400000000000000" pitchFamily="2" charset="-78"/>
              </a:rPr>
              <a:t>یك دسته فشارهایی هستند كه قصد دارند نگرش را تغییر </a:t>
            </a:r>
            <a:r>
              <a:rPr lang="fa-IR" sz="2800" b="1" dirty="0" smtClean="0">
                <a:solidFill>
                  <a:schemeClr val="accent1">
                    <a:lumMod val="25000"/>
                  </a:schemeClr>
                </a:solidFill>
                <a:cs typeface="B Nazanin" panose="00000400000000000000" pitchFamily="2" charset="-78"/>
              </a:rPr>
              <a:t>دهند. </a:t>
            </a:r>
          </a:p>
          <a:p>
            <a:pPr algn="justLow" rtl="1">
              <a:lnSpc>
                <a:spcPct val="150000"/>
              </a:lnSpc>
              <a:buClr>
                <a:schemeClr val="accent1">
                  <a:lumMod val="75000"/>
                </a:schemeClr>
              </a:buClr>
              <a:buSzPct val="103000"/>
              <a:buFont typeface="Arial" panose="020B0604020202020204" pitchFamily="34" charset="0"/>
              <a:buChar char="•"/>
            </a:pPr>
            <a:r>
              <a:rPr lang="fa-IR" sz="2800" b="1" dirty="0" smtClean="0">
                <a:solidFill>
                  <a:schemeClr val="accent1">
                    <a:lumMod val="25000"/>
                  </a:schemeClr>
                </a:solidFill>
                <a:cs typeface="B Nazanin" panose="00000400000000000000" pitchFamily="2" charset="-78"/>
              </a:rPr>
              <a:t>دسته </a:t>
            </a:r>
            <a:r>
              <a:rPr lang="fa-IR" sz="2800" b="1" dirty="0">
                <a:solidFill>
                  <a:schemeClr val="accent1">
                    <a:lumMod val="25000"/>
                  </a:schemeClr>
                </a:solidFill>
                <a:cs typeface="B Nazanin" panose="00000400000000000000" pitchFamily="2" charset="-78"/>
              </a:rPr>
              <a:t>دیگر قصد دارند آن را </a:t>
            </a:r>
            <a:r>
              <a:rPr lang="fa-IR" sz="2800" b="1" dirty="0" smtClean="0">
                <a:solidFill>
                  <a:schemeClr val="accent1">
                    <a:lumMod val="25000"/>
                  </a:schemeClr>
                </a:solidFill>
                <a:cs typeface="B Nazanin" panose="00000400000000000000" pitchFamily="2" charset="-78"/>
              </a:rPr>
              <a:t>محكم تر </a:t>
            </a:r>
            <a:r>
              <a:rPr lang="fa-IR" sz="2800" b="1" dirty="0">
                <a:solidFill>
                  <a:schemeClr val="accent1">
                    <a:lumMod val="25000"/>
                  </a:schemeClr>
                </a:solidFill>
                <a:cs typeface="B Nazanin" panose="00000400000000000000" pitchFamily="2" charset="-78"/>
              </a:rPr>
              <a:t>جلوه </a:t>
            </a:r>
            <a:r>
              <a:rPr lang="fa-IR" sz="2800" b="1" dirty="0" smtClean="0">
                <a:solidFill>
                  <a:schemeClr val="accent1">
                    <a:lumMod val="25000"/>
                  </a:schemeClr>
                </a:solidFill>
                <a:cs typeface="B Nazanin" panose="00000400000000000000" pitchFamily="2" charset="-78"/>
              </a:rPr>
              <a:t>دهند. </a:t>
            </a:r>
          </a:p>
          <a:p>
            <a:pPr marL="0" indent="0" algn="justLow" rtl="1">
              <a:lnSpc>
                <a:spcPct val="150000"/>
              </a:lnSpc>
              <a:buNone/>
            </a:pPr>
            <a:r>
              <a:rPr lang="fa-IR" sz="2800" b="1" dirty="0" smtClean="0">
                <a:solidFill>
                  <a:schemeClr val="accent1">
                    <a:lumMod val="25000"/>
                  </a:schemeClr>
                </a:solidFill>
                <a:cs typeface="B Nazanin" panose="00000400000000000000" pitchFamily="2" charset="-78"/>
              </a:rPr>
              <a:t>هر </a:t>
            </a:r>
            <a:r>
              <a:rPr lang="fa-IR" sz="2800" b="1" dirty="0">
                <a:solidFill>
                  <a:schemeClr val="accent1">
                    <a:lumMod val="25000"/>
                  </a:schemeClr>
                </a:solidFill>
                <a:cs typeface="B Nazanin" panose="00000400000000000000" pitchFamily="2" charset="-78"/>
              </a:rPr>
              <a:t>نگرش </a:t>
            </a:r>
            <a:r>
              <a:rPr lang="fa-IR" sz="2800" b="1" dirty="0" smtClean="0">
                <a:solidFill>
                  <a:schemeClr val="accent1">
                    <a:lumMod val="25000"/>
                  </a:schemeClr>
                </a:solidFill>
                <a:cs typeface="B Nazanin" panose="00000400000000000000" pitchFamily="2" charset="-78"/>
              </a:rPr>
              <a:t>حالتی  شبیه یك </a:t>
            </a:r>
            <a:r>
              <a:rPr lang="fa-IR" sz="2800" b="1" dirty="0">
                <a:solidFill>
                  <a:schemeClr val="accent1">
                    <a:lumMod val="25000"/>
                  </a:schemeClr>
                </a:solidFill>
                <a:cs typeface="B Nazanin" panose="00000400000000000000" pitchFamily="2" charset="-78"/>
              </a:rPr>
              <a:t>باسیل دارد كه گاه به دور خود پوسته محكمی می بندد و با آن پوسته محكم می خواهد از خود محافظت </a:t>
            </a:r>
            <a:r>
              <a:rPr lang="fa-IR" sz="2800" b="1" dirty="0" smtClean="0">
                <a:solidFill>
                  <a:schemeClr val="accent1">
                    <a:lumMod val="25000"/>
                  </a:schemeClr>
                </a:solidFill>
                <a:cs typeface="B Nazanin" panose="00000400000000000000" pitchFamily="2" charset="-78"/>
              </a:rPr>
              <a:t>كند.</a:t>
            </a:r>
            <a:r>
              <a:rPr lang="fa-IR" sz="2800" b="1" dirty="0">
                <a:solidFill>
                  <a:schemeClr val="accent1">
                    <a:lumMod val="25000"/>
                  </a:schemeClr>
                </a:solidFill>
                <a:cs typeface="B Nazanin" panose="00000400000000000000" pitchFamily="2" charset="-78"/>
              </a:rPr>
              <a:t> كورت لوین معتقد است در این مرحله ما باید انجمادزایی كنیم ؛ یعنی درواقع اول «چفت و بستها را بگشاییم» و برای گشودن بستها باید دو كار انجام دهیم: اطلاع رسانی و  شیوه های اغنایی كه هر دو از رسالت های ارتباطات هستند.</a:t>
            </a:r>
            <a:endParaRPr lang="en-US" sz="2800" b="1" dirty="0">
              <a:solidFill>
                <a:schemeClr val="accent1">
                  <a:lumMod val="25000"/>
                </a:schemeClr>
              </a:solidFill>
              <a:cs typeface="B Nazanin" panose="00000400000000000000" pitchFamily="2" charset="-78"/>
            </a:endParaRPr>
          </a:p>
          <a:p>
            <a:pPr marL="0" indent="0" algn="r" rtl="1">
              <a:lnSpc>
                <a:spcPct val="150000"/>
              </a:lnSpc>
              <a:buNone/>
            </a:pPr>
            <a:endParaRPr lang="fa-IR" sz="2800" b="1" dirty="0" smtClean="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11</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400" b="1" dirty="0" smtClean="0">
                <a:solidFill>
                  <a:srgbClr val="FF0000"/>
                </a:solidFill>
                <a:cs typeface="B Nazanin" panose="00000400000000000000" pitchFamily="2" charset="-78"/>
              </a:rPr>
              <a:t>2</a:t>
            </a:r>
            <a:r>
              <a:rPr lang="fa-IR" sz="4200" b="1" dirty="0">
                <a:solidFill>
                  <a:srgbClr val="FF0000"/>
                </a:solidFill>
                <a:cs typeface="B Nazanin" panose="00000400000000000000" pitchFamily="2" charset="-78"/>
              </a:rPr>
              <a:t>- جایگزینی</a:t>
            </a:r>
            <a:r>
              <a:rPr lang="fa-IR" sz="4400" b="1" dirty="0">
                <a:solidFill>
                  <a:srgbClr val="FF0000"/>
                </a:solidFill>
                <a:cs typeface="B Nazanin" panose="00000400000000000000" pitchFamily="2" charset="-78"/>
              </a:rPr>
              <a:t>:</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marL="0" indent="0" algn="justLow" rtl="1">
              <a:lnSpc>
                <a:spcPct val="150000"/>
              </a:lnSpc>
              <a:buNone/>
            </a:pPr>
            <a:r>
              <a:rPr lang="fa-IR" sz="2800" b="1" dirty="0">
                <a:solidFill>
                  <a:schemeClr val="accent1">
                    <a:lumMod val="25000"/>
                  </a:schemeClr>
                </a:solidFill>
                <a:cs typeface="B Nazanin" panose="00000400000000000000" pitchFamily="2" charset="-78"/>
              </a:rPr>
              <a:t>یكی از دشواری هایی كه در عمل برنامه ریزی كشورهای جهان سوم به ویژه در ابعاد تغییرات فرهنگی با آن مواجه می شویم، وجود شكافی بین این دو مرحله است؛ یعنی ممكن است ضربه اول را خیلی خوب وارد كنیم و تغییر نگرش جدید به درستی جایگزین نشود دوباره احتمال برگشت به نگرش قبلی بسیار خواهد بود. </a:t>
            </a:r>
            <a:endParaRPr lang="en-US" sz="28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12</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200" b="1" dirty="0">
                <a:solidFill>
                  <a:srgbClr val="FF0000"/>
                </a:solidFill>
                <a:cs typeface="B Nazanin" panose="00000400000000000000" pitchFamily="2" charset="-78"/>
              </a:rPr>
              <a:t>3- انجماد مجدد</a:t>
            </a:r>
            <a:r>
              <a:rPr lang="fa-IR" sz="4400" b="1" dirty="0">
                <a:solidFill>
                  <a:srgbClr val="FF0000"/>
                </a:solidFill>
                <a:cs typeface="B Nazanin" panose="00000400000000000000" pitchFamily="2" charset="-78"/>
              </a:rPr>
              <a:t>:</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lstStyle/>
          <a:p>
            <a:pPr algn="justLow" rtl="1">
              <a:lnSpc>
                <a:spcPct val="150000"/>
              </a:lnSpc>
            </a:pPr>
            <a:r>
              <a:rPr lang="fa-IR" sz="2800" b="1" dirty="0">
                <a:solidFill>
                  <a:schemeClr val="accent1">
                    <a:lumMod val="25000"/>
                  </a:schemeClr>
                </a:solidFill>
                <a:cs typeface="B Nazanin" panose="00000400000000000000" pitchFamily="2" charset="-78"/>
              </a:rPr>
              <a:t>نگرش ها همیشه حالت ارتجاعی و بازگشت پذیر دارند پس برای اینكه حالت برگشت پذیری را كم كنیم باید به نگرش به وجود آمده چفت و بست بزنیم تا مجددا به نگرش اول برنگردد. در اینجا نقش رسانه </a:t>
            </a:r>
            <a:r>
              <a:rPr lang="fa-IR" sz="2800" b="1" dirty="0" smtClean="0">
                <a:solidFill>
                  <a:schemeClr val="accent1">
                    <a:lumMod val="25000"/>
                  </a:schemeClr>
                </a:solidFill>
                <a:cs typeface="B Nazanin" panose="00000400000000000000" pitchFamily="2" charset="-78"/>
              </a:rPr>
              <a:t>اهمیت </a:t>
            </a:r>
            <a:r>
              <a:rPr lang="fa-IR" sz="2800" b="1" dirty="0">
                <a:solidFill>
                  <a:schemeClr val="accent1">
                    <a:lumMod val="25000"/>
                  </a:schemeClr>
                </a:solidFill>
                <a:cs typeface="B Nazanin" panose="00000400000000000000" pitchFamily="2" charset="-78"/>
              </a:rPr>
              <a:t>پیدا می </a:t>
            </a:r>
            <a:r>
              <a:rPr lang="fa-IR" sz="2800" b="1" dirty="0" smtClean="0">
                <a:solidFill>
                  <a:schemeClr val="accent1">
                    <a:lumMod val="25000"/>
                  </a:schemeClr>
                </a:solidFill>
                <a:cs typeface="B Nazanin" panose="00000400000000000000" pitchFamily="2" charset="-78"/>
              </a:rPr>
              <a:t>كند.</a:t>
            </a:r>
            <a:endParaRPr lang="en-US" sz="28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13</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ar-SA" sz="4200" b="1" dirty="0">
                <a:solidFill>
                  <a:srgbClr val="FF0000"/>
                </a:solidFill>
                <a:cs typeface="B Nazanin" panose="00000400000000000000" pitchFamily="2" charset="-78"/>
              </a:rPr>
              <a:t>عوامل ناکامی در تغییر نگرشها کدامند</a:t>
            </a:r>
            <a:r>
              <a:rPr lang="ar-SA" sz="4400" b="1" dirty="0" smtClean="0">
                <a:solidFill>
                  <a:srgbClr val="FF0000"/>
                </a:solidFill>
                <a:cs typeface="B Nazanin" panose="00000400000000000000" pitchFamily="2" charset="-78"/>
              </a:rPr>
              <a:t>؟</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a:xfrm>
            <a:off x="395536" y="1527048"/>
            <a:ext cx="8496944" cy="4572000"/>
          </a:xfrm>
        </p:spPr>
        <p:txBody>
          <a:bodyPr>
            <a:normAutofit fontScale="92500" lnSpcReduction="10000"/>
          </a:bodyPr>
          <a:lstStyle/>
          <a:p>
            <a:pPr algn="justLow" rtl="1">
              <a:lnSpc>
                <a:spcPct val="160000"/>
              </a:lnSpc>
              <a:buClr>
                <a:schemeClr val="accent1">
                  <a:lumMod val="75000"/>
                </a:schemeClr>
              </a:buClr>
              <a:buSzPct val="89000"/>
              <a:buFont typeface="Wingdings" panose="05000000000000000000" pitchFamily="2" charset="2"/>
              <a:buChar char="×"/>
            </a:pPr>
            <a:r>
              <a:rPr lang="fa-IR" sz="2800" b="1" dirty="0">
                <a:solidFill>
                  <a:schemeClr val="accent1">
                    <a:lumMod val="25000"/>
                  </a:schemeClr>
                </a:solidFill>
                <a:cs typeface="B Nazanin" panose="00000400000000000000" pitchFamily="2" charset="-78"/>
              </a:rPr>
              <a:t>واکنش مخالف: (</a:t>
            </a:r>
            <a:r>
              <a:rPr lang="en-US" sz="2800" b="1" dirty="0">
                <a:solidFill>
                  <a:schemeClr val="accent1">
                    <a:lumMod val="25000"/>
                  </a:schemeClr>
                </a:solidFill>
                <a:cs typeface="B Nazanin" panose="00000400000000000000" pitchFamily="2" charset="-78"/>
              </a:rPr>
              <a:t>reactance</a:t>
            </a:r>
            <a:r>
              <a:rPr lang="fa-IR" sz="2800" b="1" dirty="0">
                <a:solidFill>
                  <a:schemeClr val="accent1">
                    <a:lumMod val="25000"/>
                  </a:schemeClr>
                </a:solidFill>
                <a:cs typeface="B Nazanin" panose="00000400000000000000" pitchFamily="2" charset="-78"/>
              </a:rPr>
              <a:t>) دفاع از آزادی شخصی خود. </a:t>
            </a:r>
            <a:endParaRPr lang="fa-IR" sz="2800" b="1" dirty="0" smtClean="0">
              <a:solidFill>
                <a:schemeClr val="accent1">
                  <a:lumMod val="25000"/>
                </a:schemeClr>
              </a:solidFill>
              <a:cs typeface="B Nazanin" panose="00000400000000000000" pitchFamily="2" charset="-78"/>
            </a:endParaRPr>
          </a:p>
          <a:p>
            <a:pPr marL="0" indent="0" algn="justLow" rtl="1">
              <a:lnSpc>
                <a:spcPct val="160000"/>
              </a:lnSpc>
              <a:buClr>
                <a:schemeClr val="accent1">
                  <a:lumMod val="75000"/>
                </a:schemeClr>
              </a:buClr>
              <a:buSzPct val="89000"/>
              <a:buNone/>
            </a:pPr>
            <a:r>
              <a:rPr lang="fa-IR" sz="2800" b="1" dirty="0" smtClean="0">
                <a:solidFill>
                  <a:schemeClr val="accent1">
                    <a:lumMod val="25000"/>
                  </a:schemeClr>
                </a:solidFill>
                <a:cs typeface="B Nazanin" panose="00000400000000000000" pitchFamily="2" charset="-78"/>
              </a:rPr>
              <a:t>عکس </a:t>
            </a:r>
            <a:r>
              <a:rPr lang="fa-IR" sz="2800" b="1" dirty="0">
                <a:solidFill>
                  <a:schemeClr val="accent1">
                    <a:lumMod val="25000"/>
                  </a:schemeClr>
                </a:solidFill>
                <a:cs typeface="B Nazanin" panose="00000400000000000000" pitchFamily="2" charset="-78"/>
              </a:rPr>
              <a:t>العملی منفی به تلاش کسانی که می خواهند آزادی ما را محدود کنند تا به گونه ای رفتار کنیم که </a:t>
            </a:r>
            <a:r>
              <a:rPr lang="fa-IR" sz="2800" b="1" dirty="0" smtClean="0">
                <a:solidFill>
                  <a:schemeClr val="accent1">
                    <a:lumMod val="25000"/>
                  </a:schemeClr>
                </a:solidFill>
                <a:cs typeface="B Nazanin" panose="00000400000000000000" pitchFamily="2" charset="-78"/>
              </a:rPr>
              <a:t>آنها </a:t>
            </a:r>
            <a:r>
              <a:rPr lang="fa-IR" sz="2800" b="1" dirty="0">
                <a:solidFill>
                  <a:schemeClr val="accent1">
                    <a:lumMod val="25000"/>
                  </a:schemeClr>
                </a:solidFill>
                <a:cs typeface="B Nazanin" panose="00000400000000000000" pitchFamily="2" charset="-78"/>
              </a:rPr>
              <a:t>می خواهند. </a:t>
            </a:r>
            <a:endParaRPr lang="en-US" sz="2800" b="1" dirty="0">
              <a:solidFill>
                <a:schemeClr val="accent1">
                  <a:lumMod val="25000"/>
                </a:schemeClr>
              </a:solidFill>
              <a:cs typeface="B Nazanin" panose="00000400000000000000" pitchFamily="2" charset="-78"/>
            </a:endParaRPr>
          </a:p>
          <a:p>
            <a:pPr algn="justLow" rtl="1">
              <a:lnSpc>
                <a:spcPct val="160000"/>
              </a:lnSpc>
              <a:buClr>
                <a:schemeClr val="accent1">
                  <a:lumMod val="75000"/>
                </a:schemeClr>
              </a:buClr>
              <a:buSzPct val="89000"/>
              <a:buFont typeface="Wingdings" panose="05000000000000000000" pitchFamily="2" charset="2"/>
              <a:buChar char="×"/>
            </a:pPr>
            <a:r>
              <a:rPr lang="fa-IR" sz="2800" b="1" dirty="0">
                <a:solidFill>
                  <a:schemeClr val="accent1">
                    <a:lumMod val="25000"/>
                  </a:schemeClr>
                </a:solidFill>
                <a:cs typeface="B Nazanin" panose="00000400000000000000" pitchFamily="2" charset="-78"/>
              </a:rPr>
              <a:t>پیش آگاهی: (</a:t>
            </a:r>
            <a:r>
              <a:rPr lang="en-US" sz="2800" b="1" dirty="0">
                <a:solidFill>
                  <a:schemeClr val="accent1">
                    <a:lumMod val="25000"/>
                  </a:schemeClr>
                </a:solidFill>
                <a:cs typeface="B Nazanin" panose="00000400000000000000" pitchFamily="2" charset="-78"/>
              </a:rPr>
              <a:t>forewarning</a:t>
            </a:r>
            <a:r>
              <a:rPr lang="fa-IR" sz="2800" b="1" dirty="0">
                <a:solidFill>
                  <a:schemeClr val="accent1">
                    <a:lumMod val="25000"/>
                  </a:schemeClr>
                </a:solidFill>
                <a:cs typeface="B Nazanin" panose="00000400000000000000" pitchFamily="2" charset="-78"/>
              </a:rPr>
              <a:t>) مثلا بدانیم که یک سخنران سیاسی می خواهد رای ما را به دست آورد.</a:t>
            </a:r>
            <a:endParaRPr lang="en-US" sz="2800" b="1" dirty="0">
              <a:solidFill>
                <a:schemeClr val="accent1">
                  <a:lumMod val="25000"/>
                </a:schemeClr>
              </a:solidFill>
              <a:cs typeface="B Nazanin" panose="00000400000000000000" pitchFamily="2" charset="-78"/>
            </a:endParaRPr>
          </a:p>
          <a:p>
            <a:pPr algn="justLow" rtl="1">
              <a:lnSpc>
                <a:spcPct val="160000"/>
              </a:lnSpc>
              <a:buClr>
                <a:schemeClr val="accent1">
                  <a:lumMod val="75000"/>
                </a:schemeClr>
              </a:buClr>
              <a:buSzPct val="89000"/>
              <a:buFont typeface="Wingdings" panose="05000000000000000000" pitchFamily="2" charset="2"/>
              <a:buChar char="×"/>
            </a:pPr>
            <a:r>
              <a:rPr lang="fa-IR" sz="2800" b="1" dirty="0">
                <a:solidFill>
                  <a:schemeClr val="accent1">
                    <a:lumMod val="25000"/>
                  </a:schemeClr>
                </a:solidFill>
                <a:cs typeface="B Nazanin" panose="00000400000000000000" pitchFamily="2" charset="-78"/>
              </a:rPr>
              <a:t>اجتناب گزینشی: (</a:t>
            </a:r>
            <a:r>
              <a:rPr lang="en-US" sz="2800" b="1" dirty="0">
                <a:solidFill>
                  <a:schemeClr val="accent1">
                    <a:lumMod val="25000"/>
                  </a:schemeClr>
                </a:solidFill>
                <a:cs typeface="B Nazanin" panose="00000400000000000000" pitchFamily="2" charset="-78"/>
              </a:rPr>
              <a:t>selective avoidance</a:t>
            </a:r>
            <a:r>
              <a:rPr lang="fa-IR" sz="2800" b="1" dirty="0">
                <a:solidFill>
                  <a:schemeClr val="accent1">
                    <a:lumMod val="25000"/>
                  </a:schemeClr>
                </a:solidFill>
                <a:cs typeface="B Nazanin" panose="00000400000000000000" pitchFamily="2" charset="-78"/>
              </a:rPr>
              <a:t>) از هر گونه اطلاعاتی که با نگرشهای ما در تضاد باشد، اجتناب </a:t>
            </a:r>
            <a:r>
              <a:rPr lang="fa-IR" sz="2800" b="1" dirty="0" smtClean="0">
                <a:solidFill>
                  <a:schemeClr val="accent1">
                    <a:lumMod val="25000"/>
                  </a:schemeClr>
                </a:solidFill>
                <a:cs typeface="B Nazanin" panose="00000400000000000000" pitchFamily="2" charset="-78"/>
              </a:rPr>
              <a:t>می کنیم</a:t>
            </a:r>
            <a:r>
              <a:rPr lang="fa-IR" sz="2800" b="1" dirty="0">
                <a:solidFill>
                  <a:schemeClr val="accent1">
                    <a:lumMod val="25000"/>
                  </a:schemeClr>
                </a:solidFill>
                <a:cs typeface="B Nazanin" panose="00000400000000000000" pitchFamily="2" charset="-78"/>
              </a:rPr>
              <a:t>. </a:t>
            </a:r>
            <a:endParaRPr lang="en-US" sz="28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14</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fa-IR" smtClean="0"/>
              <a:t>1394</a:t>
            </a:r>
            <a:endParaRPr lang="en-US"/>
          </a:p>
        </p:txBody>
      </p:sp>
      <p:sp>
        <p:nvSpPr>
          <p:cNvPr id="4" name="Slide Number Placeholder 3"/>
          <p:cNvSpPr>
            <a:spLocks noGrp="1"/>
          </p:cNvSpPr>
          <p:nvPr>
            <p:ph type="sldNum" sz="quarter" idx="12"/>
          </p:nvPr>
        </p:nvSpPr>
        <p:spPr/>
        <p:txBody>
          <a:bodyPr/>
          <a:lstStyle/>
          <a:p>
            <a:fld id="{A4475522-BD9F-45C3-949D-922AC3ED8CB5}" type="slidenum">
              <a:rPr lang="en-US" smtClean="0"/>
              <a:pPr/>
              <a:t>15</a:t>
            </a:fld>
            <a:endParaRPr lang="en-US"/>
          </a:p>
        </p:txBody>
      </p:sp>
      <p:pic>
        <p:nvPicPr>
          <p:cNvPr id="2050" name="Picture 2" descr="E:\فلش\ترم 3\دکتر فرمانبر\نگرش\111839__-and-300x168.jpg"/>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467544" y="1556792"/>
            <a:ext cx="8259470" cy="46805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51275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200" b="1" dirty="0">
                <a:solidFill>
                  <a:srgbClr val="FF0000"/>
                </a:solidFill>
                <a:cs typeface="B Nazanin" panose="00000400000000000000" pitchFamily="2" charset="-78"/>
              </a:rPr>
              <a:t>پیامد تغییر نگرش</a:t>
            </a:r>
            <a:r>
              <a:rPr lang="fa-IR" sz="4400" b="1" dirty="0">
                <a:solidFill>
                  <a:srgbClr val="FF0000"/>
                </a:solidFill>
                <a:cs typeface="B Nazanin" panose="00000400000000000000" pitchFamily="2" charset="-78"/>
              </a:rPr>
              <a:t>:</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fontScale="92500"/>
          </a:bodyPr>
          <a:lstStyle/>
          <a:p>
            <a:pPr marL="0" indent="0" algn="r" rtl="1">
              <a:lnSpc>
                <a:spcPct val="150000"/>
              </a:lnSpc>
              <a:buNone/>
            </a:pPr>
            <a:r>
              <a:rPr lang="fa-IR" sz="2800" b="1" dirty="0" smtClean="0">
                <a:solidFill>
                  <a:schemeClr val="accent1">
                    <a:lumMod val="25000"/>
                  </a:schemeClr>
                </a:solidFill>
                <a:cs typeface="B Nazanin" panose="00000400000000000000" pitchFamily="2" charset="-78"/>
              </a:rPr>
              <a:t>تغییر </a:t>
            </a:r>
            <a:r>
              <a:rPr lang="fa-IR" sz="2800" b="1" dirty="0">
                <a:solidFill>
                  <a:schemeClr val="accent1">
                    <a:lumMod val="25000"/>
                  </a:schemeClr>
                </a:solidFill>
                <a:cs typeface="B Nazanin" panose="00000400000000000000" pitchFamily="2" charset="-78"/>
              </a:rPr>
              <a:t>در </a:t>
            </a:r>
            <a:r>
              <a:rPr lang="fa-IR" sz="2800" b="1" dirty="0" smtClean="0">
                <a:solidFill>
                  <a:schemeClr val="accent1">
                    <a:lumMod val="25000"/>
                  </a:schemeClr>
                </a:solidFill>
                <a:cs typeface="B Nazanin" panose="00000400000000000000" pitchFamily="2" charset="-78"/>
              </a:rPr>
              <a:t>نگرش، </a:t>
            </a:r>
            <a:r>
              <a:rPr lang="ar-SA" sz="2800" b="1" dirty="0" smtClean="0">
                <a:solidFill>
                  <a:schemeClr val="accent1">
                    <a:lumMod val="25000"/>
                  </a:schemeClr>
                </a:solidFill>
                <a:cs typeface="B Nazanin" panose="00000400000000000000" pitchFamily="2" charset="-78"/>
              </a:rPr>
              <a:t>از </a:t>
            </a:r>
            <a:r>
              <a:rPr lang="ar-SA" sz="2800" b="1" dirty="0">
                <a:solidFill>
                  <a:schemeClr val="accent1">
                    <a:lumMod val="25000"/>
                  </a:schemeClr>
                </a:solidFill>
                <a:cs typeface="B Nazanin" panose="00000400000000000000" pitchFamily="2" charset="-78"/>
              </a:rPr>
              <a:t>راه انتقال پیام های متقاعدکننده </a:t>
            </a:r>
            <a:r>
              <a:rPr lang="fa-IR" sz="2800" b="1" dirty="0" smtClean="0">
                <a:solidFill>
                  <a:schemeClr val="accent1">
                    <a:lumMod val="25000"/>
                  </a:schemeClr>
                </a:solidFill>
                <a:cs typeface="B Nazanin" panose="00000400000000000000" pitchFamily="2" charset="-78"/>
              </a:rPr>
              <a:t>امکانپذیر است و </a:t>
            </a:r>
            <a:r>
              <a:rPr lang="ar-SA" sz="2800" b="1" dirty="0">
                <a:solidFill>
                  <a:schemeClr val="accent1">
                    <a:lumMod val="25000"/>
                  </a:schemeClr>
                </a:solidFill>
                <a:cs typeface="B Nazanin" panose="00000400000000000000" pitchFamily="2" charset="-78"/>
              </a:rPr>
              <a:t>ب</a:t>
            </a:r>
            <a:r>
              <a:rPr lang="fa-IR" sz="2800" b="1" dirty="0" smtClean="0">
                <a:solidFill>
                  <a:schemeClr val="accent1">
                    <a:lumMod val="25000"/>
                  </a:schemeClr>
                </a:solidFill>
                <a:cs typeface="B Nazanin" panose="00000400000000000000" pitchFamily="2" charset="-78"/>
              </a:rPr>
              <a:t>ه </a:t>
            </a:r>
            <a:r>
              <a:rPr lang="ar-SA" sz="2800" b="1" dirty="0">
                <a:solidFill>
                  <a:schemeClr val="accent1">
                    <a:lumMod val="25000"/>
                  </a:schemeClr>
                </a:solidFill>
                <a:cs typeface="B Nazanin" panose="00000400000000000000" pitchFamily="2" charset="-78"/>
              </a:rPr>
              <a:t>منظور برقراری </a:t>
            </a:r>
            <a:r>
              <a:rPr lang="fa-IR" sz="2800" b="1" dirty="0">
                <a:solidFill>
                  <a:schemeClr val="accent1">
                    <a:lumMod val="25000"/>
                  </a:schemeClr>
                </a:solidFill>
                <a:cs typeface="B Nazanin" panose="00000400000000000000" pitchFamily="2" charset="-78"/>
              </a:rPr>
              <a:t>یک </a:t>
            </a:r>
            <a:r>
              <a:rPr lang="ar-SA" sz="2800" b="1" dirty="0">
                <a:solidFill>
                  <a:schemeClr val="accent1">
                    <a:lumMod val="25000"/>
                  </a:schemeClr>
                </a:solidFill>
                <a:cs typeface="B Nazanin" panose="00000400000000000000" pitchFamily="2" charset="-78"/>
              </a:rPr>
              <a:t>ارتباط های متقاعد کننده موث</a:t>
            </a:r>
            <a:r>
              <a:rPr lang="fa-IR" sz="2800" b="1" dirty="0">
                <a:solidFill>
                  <a:schemeClr val="accent1">
                    <a:lumMod val="25000"/>
                  </a:schemeClr>
                </a:solidFill>
                <a:cs typeface="B Nazanin" panose="00000400000000000000" pitchFamily="2" charset="-78"/>
              </a:rPr>
              <a:t>ر،</a:t>
            </a:r>
            <a:r>
              <a:rPr lang="ar-SA" sz="2800" b="1" dirty="0">
                <a:solidFill>
                  <a:schemeClr val="accent1">
                    <a:lumMod val="25000"/>
                  </a:schemeClr>
                </a:solidFill>
                <a:cs typeface="B Nazanin" panose="00000400000000000000" pitchFamily="2" charset="-78"/>
              </a:rPr>
              <a:t> باید </a:t>
            </a:r>
            <a:r>
              <a:rPr lang="fa-IR" sz="2800" b="1" dirty="0">
                <a:solidFill>
                  <a:schemeClr val="accent1">
                    <a:lumMod val="25000"/>
                  </a:schemeClr>
                </a:solidFill>
                <a:cs typeface="B Nazanin" panose="00000400000000000000" pitchFamily="2" charset="-78"/>
              </a:rPr>
              <a:t>4</a:t>
            </a:r>
            <a:r>
              <a:rPr lang="ar-SA" sz="2800" b="1" dirty="0">
                <a:solidFill>
                  <a:schemeClr val="accent1">
                    <a:lumMod val="25000"/>
                  </a:schemeClr>
                </a:solidFill>
                <a:cs typeface="B Nazanin" panose="00000400000000000000" pitchFamily="2" charset="-78"/>
              </a:rPr>
              <a:t>عوامل </a:t>
            </a:r>
            <a:r>
              <a:rPr lang="fa-IR" sz="2800" b="1" dirty="0" smtClean="0">
                <a:solidFill>
                  <a:schemeClr val="accent1">
                    <a:lumMod val="25000"/>
                  </a:schemeClr>
                </a:solidFill>
                <a:cs typeface="B Nazanin" panose="00000400000000000000" pitchFamily="2" charset="-78"/>
              </a:rPr>
              <a:t>در </a:t>
            </a:r>
            <a:r>
              <a:rPr lang="fa-IR" sz="2800" b="1" dirty="0">
                <a:solidFill>
                  <a:schemeClr val="accent1">
                    <a:lumMod val="25000"/>
                  </a:schemeClr>
                </a:solidFill>
                <a:cs typeface="B Nazanin" panose="00000400000000000000" pitchFamily="2" charset="-78"/>
              </a:rPr>
              <a:t>نظر </a:t>
            </a:r>
            <a:r>
              <a:rPr lang="fa-IR" sz="2800" b="1" dirty="0" smtClean="0">
                <a:solidFill>
                  <a:schemeClr val="accent1">
                    <a:lumMod val="25000"/>
                  </a:schemeClr>
                </a:solidFill>
                <a:cs typeface="B Nazanin" panose="00000400000000000000" pitchFamily="2" charset="-78"/>
              </a:rPr>
              <a:t>گرفته شود</a:t>
            </a:r>
            <a:r>
              <a:rPr lang="ar-SA" sz="2800" b="1" dirty="0" smtClean="0">
                <a:solidFill>
                  <a:schemeClr val="accent1">
                    <a:lumMod val="25000"/>
                  </a:schemeClr>
                </a:solidFill>
                <a:cs typeface="B Nazanin" panose="00000400000000000000" pitchFamily="2" charset="-78"/>
              </a:rPr>
              <a:t>:</a:t>
            </a:r>
            <a:endParaRPr lang="en-US" sz="2800" b="1" dirty="0" smtClean="0">
              <a:solidFill>
                <a:schemeClr val="accent1">
                  <a:lumMod val="25000"/>
                </a:schemeClr>
              </a:solidFill>
              <a:cs typeface="B Nazanin" panose="00000400000000000000" pitchFamily="2" charset="-78"/>
            </a:endParaRPr>
          </a:p>
          <a:p>
            <a:pPr algn="r" rtl="1">
              <a:lnSpc>
                <a:spcPct val="150000"/>
              </a:lnSpc>
              <a:buClr>
                <a:schemeClr val="accent1">
                  <a:lumMod val="50000"/>
                </a:schemeClr>
              </a:buClr>
              <a:buFont typeface="Courier New" panose="02070309020205020404" pitchFamily="49" charset="0"/>
              <a:buChar char="o"/>
            </a:pPr>
            <a:r>
              <a:rPr lang="ar-SA" sz="2800" b="1" dirty="0" smtClean="0">
                <a:solidFill>
                  <a:schemeClr val="accent1">
                    <a:lumMod val="25000"/>
                  </a:schemeClr>
                </a:solidFill>
                <a:cs typeface="B Nazanin" panose="00000400000000000000" pitchFamily="2" charset="-78"/>
              </a:rPr>
              <a:t>برقرار کننده ارتباط      </a:t>
            </a:r>
            <a:r>
              <a:rPr lang="fa-IR" sz="2800" b="1" dirty="0" smtClean="0">
                <a:solidFill>
                  <a:schemeClr val="accent1">
                    <a:lumMod val="25000"/>
                  </a:schemeClr>
                </a:solidFill>
                <a:cs typeface="B Nazanin" panose="00000400000000000000" pitchFamily="2" charset="-78"/>
              </a:rPr>
              <a:t>          </a:t>
            </a:r>
          </a:p>
          <a:p>
            <a:pPr algn="r" rtl="1">
              <a:lnSpc>
                <a:spcPct val="150000"/>
              </a:lnSpc>
              <a:buClr>
                <a:schemeClr val="accent1">
                  <a:lumMod val="50000"/>
                </a:schemeClr>
              </a:buClr>
              <a:buFont typeface="Courier New" panose="02070309020205020404" pitchFamily="49" charset="0"/>
              <a:buChar char="o"/>
            </a:pPr>
            <a:r>
              <a:rPr lang="ar-SA" sz="2800" b="1" dirty="0" smtClean="0">
                <a:solidFill>
                  <a:schemeClr val="accent1">
                    <a:lumMod val="25000"/>
                  </a:schemeClr>
                </a:solidFill>
                <a:cs typeface="B Nazanin" panose="00000400000000000000" pitchFamily="2" charset="-78"/>
              </a:rPr>
              <a:t>ارتباط</a:t>
            </a:r>
            <a:r>
              <a:rPr lang="ar-SA" sz="2800" b="1" dirty="0">
                <a:solidFill>
                  <a:schemeClr val="accent1">
                    <a:lumMod val="25000"/>
                  </a:schemeClr>
                </a:solidFill>
                <a:cs typeface="B Nazanin" panose="00000400000000000000" pitchFamily="2" charset="-78"/>
              </a:rPr>
              <a:t>       </a:t>
            </a:r>
            <a:endParaRPr lang="fa-IR" sz="2800" b="1" dirty="0">
              <a:solidFill>
                <a:schemeClr val="accent1">
                  <a:lumMod val="25000"/>
                </a:schemeClr>
              </a:solidFill>
              <a:cs typeface="B Nazanin" panose="00000400000000000000" pitchFamily="2" charset="-78"/>
            </a:endParaRPr>
          </a:p>
          <a:p>
            <a:pPr algn="r" rtl="1">
              <a:lnSpc>
                <a:spcPct val="150000"/>
              </a:lnSpc>
              <a:buClr>
                <a:schemeClr val="accent1">
                  <a:lumMod val="50000"/>
                </a:schemeClr>
              </a:buClr>
              <a:buFont typeface="Courier New" panose="02070309020205020404" pitchFamily="49" charset="0"/>
              <a:buChar char="o"/>
            </a:pPr>
            <a:r>
              <a:rPr lang="ar-SA" sz="2800" b="1" dirty="0" smtClean="0">
                <a:solidFill>
                  <a:schemeClr val="accent1">
                    <a:lumMod val="25000"/>
                  </a:schemeClr>
                </a:solidFill>
                <a:cs typeface="B Nazanin" panose="00000400000000000000" pitchFamily="2" charset="-78"/>
              </a:rPr>
              <a:t>گیرندگان </a:t>
            </a:r>
            <a:r>
              <a:rPr lang="ar-SA" sz="2800" b="1" dirty="0">
                <a:solidFill>
                  <a:schemeClr val="accent1">
                    <a:lumMod val="25000"/>
                  </a:schemeClr>
                </a:solidFill>
                <a:cs typeface="B Nazanin" panose="00000400000000000000" pitchFamily="2" charset="-78"/>
              </a:rPr>
              <a:t>ارتباط(مخاطبان)  </a:t>
            </a:r>
            <a:r>
              <a:rPr lang="fa-IR" sz="2800" b="1" dirty="0" smtClean="0">
                <a:solidFill>
                  <a:schemeClr val="accent1">
                    <a:lumMod val="25000"/>
                  </a:schemeClr>
                </a:solidFill>
                <a:cs typeface="B Nazanin" panose="00000400000000000000" pitchFamily="2" charset="-78"/>
              </a:rPr>
              <a:t> </a:t>
            </a:r>
          </a:p>
          <a:p>
            <a:pPr algn="r" rtl="1">
              <a:lnSpc>
                <a:spcPct val="150000"/>
              </a:lnSpc>
              <a:buClr>
                <a:schemeClr val="accent1">
                  <a:lumMod val="50000"/>
                </a:schemeClr>
              </a:buClr>
              <a:buFont typeface="Courier New" panose="02070309020205020404" pitchFamily="49" charset="0"/>
              <a:buChar char="o"/>
            </a:pPr>
            <a:r>
              <a:rPr lang="ar-SA" sz="2800" b="1" dirty="0" smtClean="0">
                <a:solidFill>
                  <a:schemeClr val="accent1">
                    <a:lumMod val="25000"/>
                  </a:schemeClr>
                </a:solidFill>
                <a:cs typeface="B Nazanin" panose="00000400000000000000" pitchFamily="2" charset="-78"/>
              </a:rPr>
              <a:t>رسانه </a:t>
            </a:r>
            <a:r>
              <a:rPr lang="ar-SA" sz="2800" b="1" dirty="0">
                <a:solidFill>
                  <a:schemeClr val="accent1">
                    <a:lumMod val="25000"/>
                  </a:schemeClr>
                </a:solidFill>
                <a:cs typeface="B Nazanin" panose="00000400000000000000" pitchFamily="2" charset="-78"/>
              </a:rPr>
              <a:t>یا وسیله ارتباط</a:t>
            </a:r>
            <a:endParaRPr lang="en-US" sz="28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16</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ar-SA" sz="4200" b="1" dirty="0">
                <a:solidFill>
                  <a:srgbClr val="FF0000"/>
                </a:solidFill>
                <a:cs typeface="B Nazanin" panose="00000400000000000000" pitchFamily="2" charset="-78"/>
              </a:rPr>
              <a:t>ویژگی های برقرار کننده ارتباط</a:t>
            </a:r>
            <a:r>
              <a:rPr lang="ar-SA" sz="4400" b="1" dirty="0">
                <a:solidFill>
                  <a:srgbClr val="FF0000"/>
                </a:solidFill>
                <a:cs typeface="B Nazanin" panose="00000400000000000000" pitchFamily="2" charset="-78"/>
              </a:rPr>
              <a:t>:</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a:xfrm>
            <a:off x="611560" y="1527048"/>
            <a:ext cx="8194112" cy="4572000"/>
          </a:xfrm>
        </p:spPr>
        <p:txBody>
          <a:bodyPr>
            <a:normAutofit/>
          </a:bodyPr>
          <a:lstStyle/>
          <a:p>
            <a:pPr algn="justLow" rtl="1">
              <a:lnSpc>
                <a:spcPct val="150000"/>
              </a:lnSpc>
              <a:buClr>
                <a:schemeClr val="accent1">
                  <a:lumMod val="50000"/>
                </a:schemeClr>
              </a:buClr>
            </a:pPr>
            <a:r>
              <a:rPr lang="ar-SA" sz="2600" b="1" dirty="0">
                <a:solidFill>
                  <a:schemeClr val="accent1">
                    <a:lumMod val="25000"/>
                  </a:schemeClr>
                </a:solidFill>
                <a:cs typeface="B Nazanin" panose="00000400000000000000" pitchFamily="2" charset="-78"/>
              </a:rPr>
              <a:t>قابلیت قبول </a:t>
            </a:r>
            <a:r>
              <a:rPr lang="fa-IR" sz="2600" b="1" dirty="0">
                <a:solidFill>
                  <a:schemeClr val="accent1">
                    <a:lumMod val="25000"/>
                  </a:schemeClr>
                </a:solidFill>
                <a:cs typeface="B Nazanin" panose="00000400000000000000" pitchFamily="2" charset="-78"/>
              </a:rPr>
              <a:t>– که به </a:t>
            </a:r>
            <a:r>
              <a:rPr lang="ar-SA" sz="2600" b="1" dirty="0">
                <a:solidFill>
                  <a:schemeClr val="accent1">
                    <a:lumMod val="25000"/>
                  </a:schemeClr>
                </a:solidFill>
                <a:cs typeface="B Nazanin" panose="00000400000000000000" pitchFamily="2" charset="-78"/>
              </a:rPr>
              <a:t>«تخصص»او بستگی دارد.مخاطبان احتمالا از فردی که او را متخصص می دانند بیشتر تاثیر می پذیرند.</a:t>
            </a:r>
            <a:r>
              <a:rPr lang="fa-IR" sz="2600" b="1" dirty="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وقتی یک فیزیولوژیست برنده جایزه نوبل پیامی را عرضه می</a:t>
            </a:r>
            <a:r>
              <a:rPr lang="fa-IR" sz="2600" b="1" dirty="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کند که ساعات خواب معینی برای سلامتی لازم </a:t>
            </a:r>
            <a:r>
              <a:rPr lang="fa-IR" sz="2600" b="1" dirty="0" smtClean="0">
                <a:solidFill>
                  <a:schemeClr val="accent1">
                    <a:lumMod val="25000"/>
                  </a:schemeClr>
                </a:solidFill>
                <a:cs typeface="B Nazanin" panose="00000400000000000000" pitchFamily="2" charset="-78"/>
              </a:rPr>
              <a:t>است، </a:t>
            </a:r>
            <a:r>
              <a:rPr lang="ar-SA" sz="2600" b="1" dirty="0">
                <a:solidFill>
                  <a:schemeClr val="accent1">
                    <a:lumMod val="25000"/>
                  </a:schemeClr>
                </a:solidFill>
                <a:cs typeface="B Nazanin" panose="00000400000000000000" pitchFamily="2" charset="-78"/>
              </a:rPr>
              <a:t>اثر آن خیلی بیشتر از وقتی </a:t>
            </a:r>
            <a:r>
              <a:rPr lang="fa-IR" sz="2600" b="1" dirty="0">
                <a:solidFill>
                  <a:schemeClr val="accent1">
                    <a:lumMod val="25000"/>
                  </a:schemeClr>
                </a:solidFill>
                <a:cs typeface="B Nazanin" panose="00000400000000000000" pitchFamily="2" charset="-78"/>
              </a:rPr>
              <a:t>است</a:t>
            </a:r>
            <a:r>
              <a:rPr lang="ar-SA" sz="2600" b="1" dirty="0">
                <a:solidFill>
                  <a:schemeClr val="accent1">
                    <a:lumMod val="25000"/>
                  </a:schemeClr>
                </a:solidFill>
                <a:cs typeface="B Nazanin" panose="00000400000000000000" pitchFamily="2" charset="-78"/>
              </a:rPr>
              <a:t> که این پیام را یک مدیر هتل عرضه </a:t>
            </a:r>
            <a:r>
              <a:rPr lang="fa-IR" sz="2600" b="1" dirty="0">
                <a:solidFill>
                  <a:schemeClr val="accent1">
                    <a:lumMod val="25000"/>
                  </a:schemeClr>
                </a:solidFill>
                <a:cs typeface="B Nazanin" panose="00000400000000000000" pitchFamily="2" charset="-78"/>
              </a:rPr>
              <a:t>کند.</a:t>
            </a:r>
            <a:endParaRPr lang="en-US" sz="2600" b="1" dirty="0">
              <a:solidFill>
                <a:schemeClr val="accent1">
                  <a:lumMod val="25000"/>
                </a:schemeClr>
              </a:solidFill>
              <a:cs typeface="B Nazanin" panose="00000400000000000000" pitchFamily="2" charset="-78"/>
            </a:endParaRPr>
          </a:p>
          <a:p>
            <a:pPr algn="justLow" rtl="1">
              <a:lnSpc>
                <a:spcPct val="150000"/>
              </a:lnSpc>
              <a:buClr>
                <a:schemeClr val="accent1">
                  <a:lumMod val="50000"/>
                </a:schemeClr>
              </a:buClr>
            </a:pPr>
            <a:r>
              <a:rPr lang="ar-SA" sz="2600" b="1" dirty="0">
                <a:solidFill>
                  <a:schemeClr val="accent1">
                    <a:lumMod val="25000"/>
                  </a:schemeClr>
                </a:solidFill>
                <a:cs typeface="B Nazanin" panose="00000400000000000000" pitchFamily="2" charset="-78"/>
              </a:rPr>
              <a:t>قابلیت اعتماد </a:t>
            </a:r>
            <a:r>
              <a:rPr lang="fa-IR" sz="2600" b="1" dirty="0">
                <a:solidFill>
                  <a:schemeClr val="accent1">
                    <a:lumMod val="25000"/>
                  </a:schemeClr>
                </a:solidFill>
                <a:cs typeface="B Nazanin" panose="00000400000000000000" pitchFamily="2" charset="-78"/>
              </a:rPr>
              <a:t>– که </a:t>
            </a:r>
            <a:r>
              <a:rPr lang="ar-SA" sz="2600" b="1" dirty="0">
                <a:solidFill>
                  <a:schemeClr val="accent1">
                    <a:lumMod val="25000"/>
                  </a:schemeClr>
                </a:solidFill>
                <a:cs typeface="B Nazanin" panose="00000400000000000000" pitchFamily="2" charset="-78"/>
              </a:rPr>
              <a:t>به </a:t>
            </a:r>
            <a:r>
              <a:rPr lang="ar-SA" sz="2600" b="1" dirty="0" smtClean="0">
                <a:solidFill>
                  <a:schemeClr val="accent1">
                    <a:lumMod val="25000"/>
                  </a:schemeClr>
                </a:solidFill>
                <a:cs typeface="B Nazanin" panose="00000400000000000000" pitchFamily="2" charset="-78"/>
              </a:rPr>
              <a:t>«</a:t>
            </a:r>
            <a:r>
              <a:rPr lang="ar-SA" sz="2600" b="1" dirty="0">
                <a:solidFill>
                  <a:schemeClr val="accent1">
                    <a:lumMod val="25000"/>
                  </a:schemeClr>
                </a:solidFill>
                <a:cs typeface="B Nazanin" panose="00000400000000000000" pitchFamily="2" charset="-78"/>
              </a:rPr>
              <a:t>نیت»</a:t>
            </a:r>
            <a:r>
              <a:rPr lang="fa-IR" sz="2600" b="1" dirty="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او بستگی دارد.</a:t>
            </a:r>
            <a:r>
              <a:rPr lang="fa-IR" sz="2600" b="1" dirty="0">
                <a:solidFill>
                  <a:schemeClr val="accent1">
                    <a:lumMod val="25000"/>
                  </a:schemeClr>
                </a:solidFill>
                <a:cs typeface="B Nazanin" panose="00000400000000000000" pitchFamily="2" charset="-78"/>
              </a:rPr>
              <a:t> </a:t>
            </a:r>
            <a:endParaRPr lang="fa-IR" sz="2600" b="1" dirty="0" smtClean="0">
              <a:solidFill>
                <a:schemeClr val="accent1">
                  <a:lumMod val="25000"/>
                </a:schemeClr>
              </a:solidFill>
              <a:cs typeface="B Nazanin" panose="00000400000000000000" pitchFamily="2" charset="-78"/>
            </a:endParaRPr>
          </a:p>
          <a:p>
            <a:pPr algn="r" rtl="1">
              <a:lnSpc>
                <a:spcPct val="150000"/>
              </a:lnSpc>
            </a:pPr>
            <a:endParaRPr lang="en-US" sz="26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17</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ar-SA" sz="3600" b="1" dirty="0">
                <a:solidFill>
                  <a:srgbClr val="FF0000"/>
                </a:solidFill>
                <a:cs typeface="B Nazanin" panose="00000400000000000000" pitchFamily="2" charset="-78"/>
              </a:rPr>
              <a:t>ویژگی های برقرار کننده </a:t>
            </a:r>
            <a:r>
              <a:rPr lang="ar-SA" sz="3600" b="1" dirty="0" smtClean="0">
                <a:solidFill>
                  <a:srgbClr val="FF0000"/>
                </a:solidFill>
                <a:cs typeface="B Nazanin" panose="00000400000000000000" pitchFamily="2" charset="-78"/>
              </a:rPr>
              <a:t>ارتباط</a:t>
            </a:r>
            <a:r>
              <a:rPr lang="fa-IR" sz="3600" b="1" dirty="0" smtClean="0">
                <a:solidFill>
                  <a:srgbClr val="FF0000"/>
                </a:solidFill>
                <a:cs typeface="B Nazanin" panose="00000400000000000000" pitchFamily="2" charset="-78"/>
              </a:rPr>
              <a:t>(ادامه)</a:t>
            </a:r>
            <a:r>
              <a:rPr lang="ar-SA" sz="3600" b="1" dirty="0" smtClean="0">
                <a:solidFill>
                  <a:srgbClr val="FF0000"/>
                </a:solidFill>
                <a:cs typeface="B Nazanin" panose="00000400000000000000" pitchFamily="2" charset="-78"/>
              </a:rPr>
              <a:t>:</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150000"/>
              </a:lnSpc>
              <a:buClr>
                <a:schemeClr val="accent1">
                  <a:lumMod val="50000"/>
                </a:schemeClr>
              </a:buClr>
            </a:pPr>
            <a:r>
              <a:rPr lang="ar-SA" sz="2600" b="1" dirty="0" smtClean="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دوست داشتنی بودن</a:t>
            </a:r>
            <a:r>
              <a:rPr lang="fa-IR" sz="2600" b="1" dirty="0" smtClean="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 </a:t>
            </a:r>
            <a:r>
              <a:rPr lang="fa-IR" sz="2600" b="1" dirty="0" smtClean="0">
                <a:solidFill>
                  <a:schemeClr val="accent1">
                    <a:lumMod val="25000"/>
                  </a:schemeClr>
                </a:solidFill>
                <a:cs typeface="B Nazanin" panose="00000400000000000000" pitchFamily="2" charset="-78"/>
              </a:rPr>
              <a:t>- </a:t>
            </a:r>
            <a:r>
              <a:rPr lang="ar-SA" sz="2600" b="1" dirty="0" smtClean="0">
                <a:solidFill>
                  <a:schemeClr val="accent1">
                    <a:lumMod val="25000"/>
                  </a:schemeClr>
                </a:solidFill>
                <a:cs typeface="B Nazanin" panose="00000400000000000000" pitchFamily="2" charset="-78"/>
              </a:rPr>
              <a:t>جذابیت جسمی و داشتن صفات شخصیتی مثبت</a:t>
            </a:r>
            <a:r>
              <a:rPr lang="fa-IR" sz="2600" b="1" dirty="0" smtClean="0">
                <a:solidFill>
                  <a:schemeClr val="accent1">
                    <a:lumMod val="25000"/>
                  </a:schemeClr>
                </a:solidFill>
                <a:cs typeface="B Nazanin" panose="00000400000000000000" pitchFamily="2" charset="-78"/>
              </a:rPr>
              <a:t>،</a:t>
            </a:r>
            <a:r>
              <a:rPr lang="ar-SA" sz="2600" b="1" dirty="0" smtClean="0">
                <a:solidFill>
                  <a:schemeClr val="accent1">
                    <a:lumMod val="25000"/>
                  </a:schemeClr>
                </a:solidFill>
                <a:cs typeface="B Nazanin" panose="00000400000000000000" pitchFamily="2" charset="-78"/>
              </a:rPr>
              <a:t> </a:t>
            </a:r>
            <a:r>
              <a:rPr lang="fa-IR" sz="2600" b="1" dirty="0" smtClean="0">
                <a:solidFill>
                  <a:schemeClr val="accent1">
                    <a:lumMod val="25000"/>
                  </a:schemeClr>
                </a:solidFill>
                <a:cs typeface="B Nazanin" panose="00000400000000000000" pitchFamily="2" charset="-78"/>
              </a:rPr>
              <a:t> </a:t>
            </a:r>
            <a:r>
              <a:rPr lang="ar-SA" sz="2600" b="1" dirty="0" smtClean="0">
                <a:solidFill>
                  <a:schemeClr val="accent1">
                    <a:lumMod val="25000"/>
                  </a:schemeClr>
                </a:solidFill>
                <a:cs typeface="B Nazanin" panose="00000400000000000000" pitchFamily="2" charset="-78"/>
              </a:rPr>
              <a:t>عاملی مهم در متقاعد کننده بودن فرد است.</a:t>
            </a:r>
            <a:endParaRPr lang="en-US" sz="2600" b="1" dirty="0" smtClean="0">
              <a:solidFill>
                <a:schemeClr val="accent1">
                  <a:lumMod val="25000"/>
                </a:schemeClr>
              </a:solidFill>
              <a:cs typeface="B Nazanin" panose="00000400000000000000" pitchFamily="2" charset="-78"/>
            </a:endParaRPr>
          </a:p>
          <a:p>
            <a:pPr algn="justLow" rtl="1">
              <a:lnSpc>
                <a:spcPct val="150000"/>
              </a:lnSpc>
              <a:buClr>
                <a:schemeClr val="accent1">
                  <a:lumMod val="50000"/>
                </a:schemeClr>
              </a:buClr>
            </a:pPr>
            <a:r>
              <a:rPr lang="ar-SA" sz="2600" b="1" dirty="0" smtClean="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شباهت </a:t>
            </a:r>
            <a:r>
              <a:rPr lang="ar-SA" sz="26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پیام دهنده به پیام گیرنده</a:t>
            </a:r>
            <a:r>
              <a:rPr lang="fa-IR" sz="26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 </a:t>
            </a:r>
            <a:r>
              <a:rPr lang="fa-IR" sz="2600" b="1" dirty="0">
                <a:solidFill>
                  <a:schemeClr val="accent1">
                    <a:lumMod val="25000"/>
                  </a:schemeClr>
                </a:solidFill>
                <a:cs typeface="B Nazanin" panose="00000400000000000000" pitchFamily="2" charset="-78"/>
              </a:rPr>
              <a:t>-</a:t>
            </a:r>
            <a:r>
              <a:rPr lang="ar-SA" sz="2600" b="1" dirty="0">
                <a:solidFill>
                  <a:schemeClr val="accent1">
                    <a:lumMod val="25000"/>
                  </a:schemeClr>
                </a:solidFill>
                <a:cs typeface="B Nazanin" panose="00000400000000000000" pitchFamily="2" charset="-78"/>
              </a:rPr>
              <a:t> مثلا یک پیام رسان </a:t>
            </a:r>
            <a:r>
              <a:rPr lang="ar-SA" sz="2600" b="1" dirty="0" smtClean="0">
                <a:solidFill>
                  <a:schemeClr val="accent1">
                    <a:lumMod val="25000"/>
                  </a:schemeClr>
                </a:solidFill>
                <a:cs typeface="B Nazanin" panose="00000400000000000000" pitchFamily="2" charset="-78"/>
              </a:rPr>
              <a:t>دانشجو</a:t>
            </a:r>
            <a:r>
              <a:rPr lang="fa-IR" sz="2600" b="1" dirty="0" smtClean="0">
                <a:solidFill>
                  <a:schemeClr val="accent1">
                    <a:lumMod val="25000"/>
                  </a:schemeClr>
                </a:solidFill>
                <a:cs typeface="B Nazanin" panose="00000400000000000000" pitchFamily="2" charset="-78"/>
              </a:rPr>
              <a:t>         </a:t>
            </a:r>
            <a:r>
              <a:rPr lang="ar-SA" sz="2600" b="1" dirty="0" smtClean="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می تواند دانشجویان را بیشتر تحت تاثیر قرار دهد.</a:t>
            </a:r>
            <a:endParaRPr lang="en-US" sz="26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18</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ar-SA" sz="3600" b="1" dirty="0">
                <a:solidFill>
                  <a:srgbClr val="FF0000"/>
                </a:solidFill>
                <a:cs typeface="B Nazanin" panose="00000400000000000000" pitchFamily="2" charset="-78"/>
              </a:rPr>
              <a:t>ویژگی های برقرار کننده ارتباط</a:t>
            </a:r>
            <a:r>
              <a:rPr lang="fa-IR" sz="3600" b="1" dirty="0">
                <a:solidFill>
                  <a:srgbClr val="FF0000"/>
                </a:solidFill>
                <a:cs typeface="B Nazanin" panose="00000400000000000000" pitchFamily="2" charset="-78"/>
              </a:rPr>
              <a:t>(ادامه)</a:t>
            </a:r>
            <a:r>
              <a:rPr lang="ar-SA" sz="3600" b="1" dirty="0">
                <a:solidFill>
                  <a:srgbClr val="FF0000"/>
                </a:solidFill>
                <a:cs typeface="B Nazanin" panose="00000400000000000000" pitchFamily="2" charset="-78"/>
              </a:rPr>
              <a:t>:</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150000"/>
              </a:lnSpc>
              <a:buClr>
                <a:schemeClr val="accent1">
                  <a:lumMod val="50000"/>
                </a:schemeClr>
              </a:buClr>
            </a:pPr>
            <a:r>
              <a:rPr lang="ar-SA" sz="2600" b="1" dirty="0" smtClean="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سرعت ارائه پیام </a:t>
            </a:r>
            <a:r>
              <a:rPr lang="fa-IR" sz="2600" b="1" dirty="0" smtClean="0">
                <a:solidFill>
                  <a:schemeClr val="accent1">
                    <a:lumMod val="25000"/>
                  </a:schemeClr>
                </a:solidFill>
                <a:cs typeface="B Nazanin" panose="00000400000000000000" pitchFamily="2" charset="-78"/>
              </a:rPr>
              <a:t>- </a:t>
            </a:r>
            <a:r>
              <a:rPr lang="ar-SA" sz="2600" b="1" dirty="0" smtClean="0">
                <a:solidFill>
                  <a:schemeClr val="accent1">
                    <a:lumMod val="25000"/>
                  </a:schemeClr>
                </a:solidFill>
                <a:cs typeface="B Nazanin" panose="00000400000000000000" pitchFamily="2" charset="-78"/>
              </a:rPr>
              <a:t>افرادی که هنگام ارائه پیام به سرعت صحبت </a:t>
            </a:r>
            <a:r>
              <a:rPr lang="fa-IR" sz="2600" b="1" dirty="0" smtClean="0">
                <a:solidFill>
                  <a:schemeClr val="accent1">
                    <a:lumMod val="25000"/>
                  </a:schemeClr>
                </a:solidFill>
                <a:cs typeface="B Nazanin" panose="00000400000000000000" pitchFamily="2" charset="-78"/>
              </a:rPr>
              <a:t>         </a:t>
            </a:r>
            <a:r>
              <a:rPr lang="ar-SA" sz="2600" b="1" dirty="0" smtClean="0">
                <a:solidFill>
                  <a:schemeClr val="accent1">
                    <a:lumMod val="25000"/>
                  </a:schemeClr>
                </a:solidFill>
                <a:cs typeface="B Nazanin" panose="00000400000000000000" pitchFamily="2" charset="-78"/>
              </a:rPr>
              <a:t>می کنند، نسبت به آنهایی که تمایل دارند آهسته تر صحبت کنند، متقاعد کننده تر تلقی می شوند. این امر ممکن است ناشی از این احساس باشد که اشخاصی که سریع </a:t>
            </a:r>
            <a:r>
              <a:rPr lang="fa-IR" sz="2600" b="1" dirty="0" smtClean="0">
                <a:solidFill>
                  <a:schemeClr val="accent1">
                    <a:lumMod val="25000"/>
                  </a:schemeClr>
                </a:solidFill>
                <a:cs typeface="B Nazanin" panose="00000400000000000000" pitchFamily="2" charset="-78"/>
              </a:rPr>
              <a:t>ص</a:t>
            </a:r>
            <a:r>
              <a:rPr lang="ar-SA" sz="2600" b="1" dirty="0" smtClean="0">
                <a:solidFill>
                  <a:schemeClr val="accent1">
                    <a:lumMod val="25000"/>
                  </a:schemeClr>
                </a:solidFill>
                <a:cs typeface="B Nazanin" panose="00000400000000000000" pitchFamily="2" charset="-78"/>
              </a:rPr>
              <a:t>حبت می کنند خودشان موضوع را به خوبی می دانند و برایش اهمیت زیادی قائل اند.</a:t>
            </a:r>
            <a:endParaRPr lang="en-US" sz="2600" b="1" dirty="0" smtClean="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19</a:t>
            </a:fld>
            <a:endParaRPr lang="en-US"/>
          </a:p>
        </p:txBody>
      </p:sp>
    </p:spTree>
    <p:extLst>
      <p:ext uri="{BB962C8B-B14F-4D97-AF65-F5344CB8AC3E}">
        <p14:creationId xmlns:p14="http://schemas.microsoft.com/office/powerpoint/2010/main" xmlns="" val="3583704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60032" y="1556792"/>
            <a:ext cx="3976120" cy="3200400"/>
          </a:xfrm>
        </p:spPr>
        <p:txBody>
          <a:bodyPr anchor="ctr">
            <a:normAutofit/>
          </a:bodyPr>
          <a:lstStyle/>
          <a:p>
            <a:r>
              <a:rPr lang="fa-IR" sz="4800" b="1" dirty="0" smtClean="0">
                <a:solidFill>
                  <a:schemeClr val="accent3">
                    <a:lumMod val="25000"/>
                  </a:schemeClr>
                </a:solidFill>
                <a:cs typeface="B Nazanin" panose="00000400000000000000" pitchFamily="2" charset="-78"/>
              </a:rPr>
              <a:t>نگرش </a:t>
            </a:r>
            <a:br>
              <a:rPr lang="fa-IR" sz="4800" b="1" dirty="0" smtClean="0">
                <a:solidFill>
                  <a:schemeClr val="accent3">
                    <a:lumMod val="25000"/>
                  </a:schemeClr>
                </a:solidFill>
                <a:cs typeface="B Nazanin" panose="00000400000000000000" pitchFamily="2" charset="-78"/>
              </a:rPr>
            </a:br>
            <a:r>
              <a:rPr lang="fa-IR" sz="4800" b="1" dirty="0" smtClean="0">
                <a:solidFill>
                  <a:schemeClr val="accent3">
                    <a:lumMod val="25000"/>
                  </a:schemeClr>
                </a:solidFill>
                <a:cs typeface="B Nazanin" panose="00000400000000000000" pitchFamily="2" charset="-78"/>
              </a:rPr>
              <a:t>و </a:t>
            </a:r>
            <a:br>
              <a:rPr lang="fa-IR" sz="4800" b="1" dirty="0" smtClean="0">
                <a:solidFill>
                  <a:schemeClr val="accent3">
                    <a:lumMod val="25000"/>
                  </a:schemeClr>
                </a:solidFill>
                <a:cs typeface="B Nazanin" panose="00000400000000000000" pitchFamily="2" charset="-78"/>
              </a:rPr>
            </a:br>
            <a:r>
              <a:rPr lang="fa-IR" sz="4800" b="1" dirty="0" smtClean="0">
                <a:solidFill>
                  <a:schemeClr val="accent3">
                    <a:lumMod val="25000"/>
                  </a:schemeClr>
                </a:solidFill>
                <a:cs typeface="B Nazanin" panose="00000400000000000000" pitchFamily="2" charset="-78"/>
              </a:rPr>
              <a:t>چگونگی تغییر آن</a:t>
            </a:r>
            <a:endParaRPr lang="en-US" sz="4800" dirty="0"/>
          </a:p>
        </p:txBody>
      </p:sp>
      <p:pic>
        <p:nvPicPr>
          <p:cNvPr id="4" name="Picture 2" descr="E:\فلش\ترم 3\دکتر فرمانبر\نگرش\18-1_284689_.jpg"/>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611560" y="1628800"/>
            <a:ext cx="4176464" cy="337100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Footer Placeholder 2"/>
          <p:cNvSpPr>
            <a:spLocks noGrp="1"/>
          </p:cNvSpPr>
          <p:nvPr>
            <p:ph type="ftr" sz="quarter" idx="11"/>
          </p:nvPr>
        </p:nvSpPr>
        <p:spPr>
          <a:xfrm>
            <a:off x="2699792" y="6492240"/>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xmlns="" val="513469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200" b="1" dirty="0">
                <a:solidFill>
                  <a:srgbClr val="FF0000"/>
                </a:solidFill>
                <a:cs typeface="B Nazanin" panose="00000400000000000000" pitchFamily="2" charset="-78"/>
              </a:rPr>
              <a:t>ویژگی های </a:t>
            </a:r>
            <a:r>
              <a:rPr lang="ar-SA" sz="4200" b="1" dirty="0">
                <a:solidFill>
                  <a:srgbClr val="FF0000"/>
                </a:solidFill>
                <a:cs typeface="B Nazanin" panose="00000400000000000000" pitchFamily="2" charset="-78"/>
              </a:rPr>
              <a:t>ارتباط (ماهیت پیام):</a:t>
            </a:r>
            <a:endParaRPr lang="en-US" sz="42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fontScale="92500"/>
          </a:bodyPr>
          <a:lstStyle/>
          <a:p>
            <a:pPr algn="justLow" rtl="1">
              <a:lnSpc>
                <a:spcPct val="200000"/>
              </a:lnSpc>
              <a:buClr>
                <a:schemeClr val="accent1">
                  <a:lumMod val="50000"/>
                </a:schemeClr>
              </a:buClr>
            </a:pPr>
            <a:r>
              <a:rPr lang="ar-SA" sz="2600" b="1" dirty="0">
                <a:solidFill>
                  <a:schemeClr val="accent1">
                    <a:lumMod val="25000"/>
                  </a:schemeClr>
                </a:solidFill>
                <a:cs typeface="B Nazanin" panose="00000400000000000000" pitchFamily="2" charset="-78"/>
              </a:rPr>
              <a:t>نوع استدلال </a:t>
            </a:r>
            <a:r>
              <a:rPr lang="fa-IR" sz="2600" b="1" dirty="0">
                <a:solidFill>
                  <a:schemeClr val="accent1">
                    <a:lumMod val="25000"/>
                  </a:schemeClr>
                </a:solidFill>
                <a:cs typeface="B Nazanin" panose="00000400000000000000" pitchFamily="2" charset="-78"/>
              </a:rPr>
              <a:t>(یکطرفه/ دوطرفه)- </a:t>
            </a:r>
            <a:r>
              <a:rPr lang="ar-SA" sz="2600" b="1" dirty="0">
                <a:solidFill>
                  <a:schemeClr val="accent1">
                    <a:lumMod val="25000"/>
                  </a:schemeClr>
                </a:solidFill>
                <a:cs typeface="B Nazanin" panose="00000400000000000000" pitchFamily="2" charset="-78"/>
              </a:rPr>
              <a:t>اگر افراد عموما صمیمی بوده و به گوینده علاقه مند باشند،</a:t>
            </a:r>
            <a:r>
              <a:rPr lang="fa-IR" sz="2600" b="1" dirty="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بهتر است تنها یک طرف استدلال مطرح شود،</a:t>
            </a:r>
            <a:r>
              <a:rPr lang="fa-IR" sz="2600" b="1" dirty="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زیرا برجسته کردن موضوع مخالف هدف را بر</a:t>
            </a:r>
            <a:r>
              <a:rPr lang="fa-IR" sz="2600" b="1" dirty="0">
                <a:solidFill>
                  <a:schemeClr val="accent1">
                    <a:lumMod val="25000"/>
                  </a:schemeClr>
                </a:solidFill>
                <a:cs typeface="B Nazanin" panose="00000400000000000000" pitchFamily="2" charset="-78"/>
              </a:rPr>
              <a:t>آ</a:t>
            </a:r>
            <a:r>
              <a:rPr lang="ar-SA" sz="2600" b="1" dirty="0">
                <a:solidFill>
                  <a:schemeClr val="accent1">
                    <a:lumMod val="25000"/>
                  </a:schemeClr>
                </a:solidFill>
                <a:cs typeface="B Nazanin" panose="00000400000000000000" pitchFamily="2" charset="-78"/>
              </a:rPr>
              <a:t>ورده نخواهد کرد.</a:t>
            </a:r>
            <a:r>
              <a:rPr lang="fa-IR" sz="2600" b="1" dirty="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اما اگر مخاطبان نسبت به گوینده بی تفاوت یا مخالف باشند،</a:t>
            </a:r>
            <a:r>
              <a:rPr lang="fa-IR" sz="2600" b="1" dirty="0">
                <a:solidFill>
                  <a:schemeClr val="accent1">
                    <a:lumMod val="25000"/>
                  </a:schemeClr>
                </a:solidFill>
                <a:cs typeface="B Nazanin" panose="00000400000000000000" pitchFamily="2" charset="-78"/>
              </a:rPr>
              <a:t> </a:t>
            </a:r>
            <a:r>
              <a:rPr lang="ar-SA" sz="2600" b="1" dirty="0">
                <a:solidFill>
                  <a:schemeClr val="accent1">
                    <a:lumMod val="25000"/>
                  </a:schemeClr>
                </a:solidFill>
                <a:cs typeface="B Nazanin" panose="00000400000000000000" pitchFamily="2" charset="-78"/>
              </a:rPr>
              <a:t>بهتر است که نخست نظر مخالف مطرح شود و سپس به گونه موفقیت آمیزی به آن حمله شود.</a:t>
            </a:r>
            <a:endParaRPr lang="fa-IR" sz="2600" b="1" dirty="0">
              <a:solidFill>
                <a:schemeClr val="accent1">
                  <a:lumMod val="25000"/>
                </a:schemeClr>
              </a:solidFill>
              <a:cs typeface="B Nazanin" panose="00000400000000000000" pitchFamily="2" charset="-78"/>
            </a:endParaRPr>
          </a:p>
          <a:p>
            <a:pPr algn="r" rtl="1">
              <a:lnSpc>
                <a:spcPct val="200000"/>
              </a:lnSpc>
            </a:pPr>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20</a:t>
            </a:fld>
            <a:endParaRPr lang="en-US"/>
          </a:p>
        </p:txBody>
      </p:sp>
    </p:spTree>
    <p:extLst>
      <p:ext uri="{BB962C8B-B14F-4D97-AF65-F5344CB8AC3E}">
        <p14:creationId xmlns:p14="http://schemas.microsoft.com/office/powerpoint/2010/main" xmlns="" val="9908275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3600" b="1" dirty="0">
                <a:solidFill>
                  <a:srgbClr val="FF0000"/>
                </a:solidFill>
                <a:cs typeface="B Nazanin" panose="00000400000000000000" pitchFamily="2" charset="-78"/>
              </a:rPr>
              <a:t>ویژگی های </a:t>
            </a:r>
            <a:r>
              <a:rPr lang="ar-SA" sz="3600" b="1" dirty="0">
                <a:solidFill>
                  <a:srgbClr val="FF0000"/>
                </a:solidFill>
                <a:cs typeface="B Nazanin" panose="00000400000000000000" pitchFamily="2" charset="-78"/>
              </a:rPr>
              <a:t>ارتباط </a:t>
            </a:r>
            <a:r>
              <a:rPr lang="fa-IR" sz="3600" b="1" dirty="0" smtClean="0">
                <a:solidFill>
                  <a:srgbClr val="FF0000"/>
                </a:solidFill>
                <a:cs typeface="B Nazanin" panose="00000400000000000000" pitchFamily="2" charset="-78"/>
              </a:rPr>
              <a:t>(ادامه)</a:t>
            </a:r>
            <a:r>
              <a:rPr lang="ar-SA" sz="3600" b="1" dirty="0" smtClean="0">
                <a:solidFill>
                  <a:srgbClr val="FF0000"/>
                </a:solidFill>
                <a:cs typeface="B Nazanin" panose="00000400000000000000" pitchFamily="2" charset="-78"/>
              </a:rPr>
              <a:t>:</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200000"/>
              </a:lnSpc>
              <a:buClr>
                <a:schemeClr val="accent1">
                  <a:lumMod val="50000"/>
                </a:schemeClr>
              </a:buClr>
            </a:pPr>
            <a:r>
              <a:rPr lang="ar-SA" sz="2800" b="1" dirty="0">
                <a:solidFill>
                  <a:schemeClr val="accent1">
                    <a:lumMod val="25000"/>
                  </a:schemeClr>
                </a:solidFill>
                <a:cs typeface="B Nazanin" panose="00000400000000000000" pitchFamily="2" charset="-78"/>
              </a:rPr>
              <a:t>تکرار پیام </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مواجهه مکرر با یک محرک (پیام) </a:t>
            </a:r>
            <a:r>
              <a:rPr lang="fa-IR" sz="2800" b="1" dirty="0">
                <a:solidFill>
                  <a:schemeClr val="accent1">
                    <a:lumMod val="25000"/>
                  </a:schemeClr>
                </a:solidFill>
                <a:cs typeface="B Nazanin" panose="00000400000000000000" pitchFamily="2" charset="-78"/>
              </a:rPr>
              <a:t>آ</a:t>
            </a:r>
            <a:r>
              <a:rPr lang="ar-SA" sz="2800" b="1" dirty="0">
                <a:solidFill>
                  <a:schemeClr val="accent1">
                    <a:lumMod val="25000"/>
                  </a:schemeClr>
                </a:solidFill>
                <a:cs typeface="B Nazanin" panose="00000400000000000000" pitchFamily="2" charset="-78"/>
              </a:rPr>
              <a:t>ن هم به تدریج و با فواصل کوتاه ،</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موجب نوعی آشنایی می شود که همواره</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می تواند نگرش را در جهت رضایت بخشی تغییر دهد.</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در صورت امکان مهارت «سماجت بیان» را مورد استفاده قرار دهید و هسته پیام را بارها و بارها تکرار کنید.</a:t>
            </a:r>
            <a:endParaRPr lang="en-US" sz="28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21</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ar-SA" sz="4200" b="1" dirty="0">
                <a:solidFill>
                  <a:srgbClr val="FF0000"/>
                </a:solidFill>
                <a:cs typeface="B Nazanin" panose="00000400000000000000" pitchFamily="2" charset="-78"/>
              </a:rPr>
              <a:t>ویژگی های گیرندگان پیام (مخاطبان):</a:t>
            </a:r>
            <a:endParaRPr lang="en-US" sz="42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fontScale="85000" lnSpcReduction="20000"/>
          </a:bodyPr>
          <a:lstStyle/>
          <a:p>
            <a:pPr algn="justLow" rtl="1">
              <a:lnSpc>
                <a:spcPct val="170000"/>
              </a:lnSpc>
              <a:buClr>
                <a:schemeClr val="accent1">
                  <a:lumMod val="50000"/>
                </a:schemeClr>
              </a:buClr>
            </a:pPr>
            <a:r>
              <a:rPr lang="ar-SA"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جنس</a:t>
            </a:r>
            <a:r>
              <a:rPr lang="fa-IR" sz="2800" b="1" dirty="0">
                <a:solidFill>
                  <a:schemeClr val="accent1">
                    <a:lumMod val="25000"/>
                  </a:schemeClr>
                </a:solidFill>
                <a:cs typeface="B Nazanin" panose="00000400000000000000" pitchFamily="2" charset="-78"/>
              </a:rPr>
              <a:t> - </a:t>
            </a:r>
            <a:r>
              <a:rPr lang="ar-SA" sz="2800" b="1" dirty="0">
                <a:solidFill>
                  <a:schemeClr val="accent1">
                    <a:lumMod val="25000"/>
                  </a:schemeClr>
                </a:solidFill>
                <a:cs typeface="B Nazanin" panose="00000400000000000000" pitchFamily="2" charset="-78"/>
              </a:rPr>
              <a:t>با اینکه تفاوت مردان و زنان  به لحاظ متقاعد شدن،</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از نظر آماری معنی دار نیست،</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گزارش های روایت </a:t>
            </a:r>
            <a:r>
              <a:rPr lang="fa-IR" sz="2800" b="1" dirty="0" smtClean="0">
                <a:solidFill>
                  <a:schemeClr val="accent1">
                    <a:lumMod val="25000"/>
                  </a:schemeClr>
                </a:solidFill>
                <a:cs typeface="B Nazanin" panose="00000400000000000000" pitchFamily="2" charset="-78"/>
              </a:rPr>
              <a:t>شده</a:t>
            </a:r>
            <a:r>
              <a:rPr lang="ar-SA" sz="2800" b="1" dirty="0" smtClean="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بالینی زیادی وجود دارد مبنی بر اینکه زنان آسان تر از مردان متقاعد می شوند.</a:t>
            </a:r>
            <a:r>
              <a:rPr lang="fa-IR" sz="2800" b="1" dirty="0">
                <a:solidFill>
                  <a:schemeClr val="accent1">
                    <a:lumMod val="25000"/>
                  </a:schemeClr>
                </a:solidFill>
                <a:cs typeface="B Nazanin" panose="00000400000000000000" pitchFamily="2" charset="-78"/>
              </a:rPr>
              <a:t> </a:t>
            </a:r>
          </a:p>
          <a:p>
            <a:pPr algn="justLow" rtl="1">
              <a:lnSpc>
                <a:spcPct val="170000"/>
              </a:lnSpc>
              <a:buClr>
                <a:schemeClr val="accent1">
                  <a:lumMod val="50000"/>
                </a:schemeClr>
              </a:buClr>
            </a:pPr>
            <a:r>
              <a:rPr lang="ar-SA"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سن</a:t>
            </a:r>
            <a:r>
              <a:rPr lang="fa-IR"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 </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احتمالا تغییر نگرش در جوان ها بیشتر است.هنگامی که نوجوانان و جوانان مخاطب اند،</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باید از پیام هایی استفاده شود که بر جنبه های منفی از نظر اجتماع تاکید دارد</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.فرایند تغییر نگرش در نوجوانان و جوانان در مقایسه با بزرگسالان که پایبندی فکری بیشتری نسبت به باورداشت های خود دا</a:t>
            </a:r>
            <a:r>
              <a:rPr lang="fa-IR" sz="2800" b="1" dirty="0">
                <a:solidFill>
                  <a:schemeClr val="accent1">
                    <a:lumMod val="25000"/>
                  </a:schemeClr>
                </a:solidFill>
                <a:cs typeface="B Nazanin" panose="00000400000000000000" pitchFamily="2" charset="-78"/>
              </a:rPr>
              <a:t>ر</a:t>
            </a:r>
            <a:r>
              <a:rPr lang="ar-SA" sz="2800" b="1" dirty="0">
                <a:solidFill>
                  <a:schemeClr val="accent1">
                    <a:lumMod val="25000"/>
                  </a:schemeClr>
                </a:solidFill>
                <a:cs typeface="B Nazanin" panose="00000400000000000000" pitchFamily="2" charset="-78"/>
              </a:rPr>
              <a:t>ند آسان تر است.</a:t>
            </a:r>
            <a:endParaRPr lang="en-US" sz="28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22</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ar-SA" sz="3600" b="1" dirty="0">
                <a:solidFill>
                  <a:srgbClr val="FF0000"/>
                </a:solidFill>
                <a:cs typeface="B Nazanin" panose="00000400000000000000" pitchFamily="2" charset="-78"/>
              </a:rPr>
              <a:t>ویژگی های گیرندگان پیام </a:t>
            </a:r>
            <a:r>
              <a:rPr lang="ar-SA" sz="3600" b="1" dirty="0" smtClean="0">
                <a:solidFill>
                  <a:srgbClr val="FF0000"/>
                </a:solidFill>
                <a:cs typeface="B Nazanin" panose="00000400000000000000" pitchFamily="2" charset="-78"/>
              </a:rPr>
              <a:t>(</a:t>
            </a:r>
            <a:r>
              <a:rPr lang="fa-IR" sz="3600" b="1" dirty="0" smtClean="0">
                <a:solidFill>
                  <a:srgbClr val="FF0000"/>
                </a:solidFill>
                <a:cs typeface="B Nazanin" panose="00000400000000000000" pitchFamily="2" charset="-78"/>
              </a:rPr>
              <a:t>ادامه</a:t>
            </a:r>
            <a:r>
              <a:rPr lang="ar-SA" sz="3600" b="1" dirty="0" smtClean="0">
                <a:solidFill>
                  <a:srgbClr val="FF0000"/>
                </a:solidFill>
                <a:cs typeface="B Nazanin" panose="00000400000000000000" pitchFamily="2" charset="-78"/>
              </a:rPr>
              <a:t>):</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a:xfrm>
            <a:off x="301752" y="1527048"/>
            <a:ext cx="8503920" cy="4854280"/>
          </a:xfrm>
        </p:spPr>
        <p:txBody>
          <a:bodyPr>
            <a:normAutofit fontScale="85000" lnSpcReduction="10000"/>
          </a:bodyPr>
          <a:lstStyle/>
          <a:p>
            <a:pPr algn="justLow" rtl="1">
              <a:lnSpc>
                <a:spcPct val="150000"/>
              </a:lnSpc>
              <a:buClr>
                <a:schemeClr val="accent1">
                  <a:lumMod val="50000"/>
                </a:schemeClr>
              </a:buClr>
            </a:pPr>
            <a:r>
              <a:rPr lang="fa-IR"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ع</a:t>
            </a:r>
            <a:r>
              <a:rPr lang="ar-SA"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زت نفس</a:t>
            </a:r>
            <a:r>
              <a:rPr lang="fa-IR"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 </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فردی که خود را دست کم می گیرد آسان تر تحت تاثیر پیامی متقاعد کننده قرار می گیرد تا فردی که درباره خود نظری بلند دارد.</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 </a:t>
            </a:r>
            <a:endParaRPr lang="en-US" sz="2800" b="1" dirty="0">
              <a:solidFill>
                <a:schemeClr val="accent1">
                  <a:lumMod val="25000"/>
                </a:schemeClr>
              </a:solidFill>
              <a:cs typeface="B Nazanin" panose="00000400000000000000" pitchFamily="2" charset="-78"/>
            </a:endParaRPr>
          </a:p>
          <a:p>
            <a:pPr algn="justLow" rtl="1">
              <a:lnSpc>
                <a:spcPct val="150000"/>
              </a:lnSpc>
              <a:buClr>
                <a:schemeClr val="accent1">
                  <a:lumMod val="50000"/>
                </a:schemeClr>
              </a:buClr>
            </a:pPr>
            <a:r>
              <a:rPr lang="ar-SA"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نیاز شدید به تایید اجتماعی</a:t>
            </a:r>
            <a:r>
              <a:rPr lang="fa-IR"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 </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کسانی که تمایل شدیدی به دوست داشته شدن از سوی دیگران دارند در موقعیت های ترغیب کننده برای تغییر نگرش مستعدترند.</a:t>
            </a:r>
            <a:r>
              <a:rPr lang="fa-IR" sz="2800" b="1" dirty="0">
                <a:solidFill>
                  <a:schemeClr val="accent1">
                    <a:lumMod val="25000"/>
                  </a:schemeClr>
                </a:solidFill>
                <a:cs typeface="B Nazanin" panose="00000400000000000000" pitchFamily="2" charset="-78"/>
              </a:rPr>
              <a:t> </a:t>
            </a:r>
          </a:p>
          <a:p>
            <a:pPr algn="justLow" rtl="1">
              <a:lnSpc>
                <a:spcPct val="150000"/>
              </a:lnSpc>
              <a:buClr>
                <a:schemeClr val="accent1">
                  <a:lumMod val="50000"/>
                </a:schemeClr>
              </a:buClr>
            </a:pPr>
            <a:r>
              <a:rPr lang="ar-SA" sz="2800" b="1" dirty="0" smtClean="0">
                <a:solidFill>
                  <a:schemeClr val="accent1">
                    <a:lumMod val="25000"/>
                  </a:schemeClr>
                </a:solidFill>
                <a:cs typeface="B Nazanin" panose="00000400000000000000" pitchFamily="2" charset="-78"/>
              </a:rPr>
              <a:t>همچنین پژوهشگران اهمیت </a:t>
            </a:r>
            <a:r>
              <a:rPr lang="ar-SA" sz="2800" b="1" dirty="0" smtClean="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عاطفه</a:t>
            </a:r>
            <a:r>
              <a:rPr lang="ar-SA" sz="2800" b="1" dirty="0" smtClean="0">
                <a:solidFill>
                  <a:schemeClr val="accent1">
                    <a:lumMod val="25000"/>
                  </a:schemeClr>
                </a:solidFill>
                <a:cs typeface="B Nazanin" panose="00000400000000000000" pitchFamily="2" charset="-78"/>
              </a:rPr>
              <a:t> را در تغییر نگرش نشان داده اند.</a:t>
            </a:r>
            <a:r>
              <a:rPr lang="fa-IR" sz="2800" b="1" dirty="0" smtClean="0">
                <a:solidFill>
                  <a:schemeClr val="accent1">
                    <a:lumMod val="25000"/>
                  </a:schemeClr>
                </a:solidFill>
                <a:cs typeface="B Nazanin" panose="00000400000000000000" pitchFamily="2" charset="-78"/>
              </a:rPr>
              <a:t> </a:t>
            </a:r>
            <a:r>
              <a:rPr lang="ar-SA" sz="2800" b="1" dirty="0" smtClean="0">
                <a:solidFill>
                  <a:schemeClr val="accent1">
                    <a:lumMod val="25000"/>
                  </a:schemeClr>
                </a:solidFill>
                <a:cs typeface="B Nazanin" panose="00000400000000000000" pitchFamily="2" charset="-78"/>
              </a:rPr>
              <a:t>آنان دریافتند</a:t>
            </a:r>
            <a:r>
              <a:rPr lang="fa-IR" sz="2800" b="1" dirty="0" smtClean="0">
                <a:solidFill>
                  <a:schemeClr val="accent1">
                    <a:lumMod val="25000"/>
                  </a:schemeClr>
                </a:solidFill>
                <a:cs typeface="B Nazanin" panose="00000400000000000000" pitchFamily="2" charset="-78"/>
              </a:rPr>
              <a:t>،</a:t>
            </a:r>
            <a:r>
              <a:rPr lang="ar-SA" sz="2800" b="1" dirty="0" smtClean="0">
                <a:solidFill>
                  <a:schemeClr val="accent1">
                    <a:lumMod val="25000"/>
                  </a:schemeClr>
                </a:solidFill>
                <a:cs typeface="B Nazanin" panose="00000400000000000000" pitchFamily="2" charset="-78"/>
              </a:rPr>
              <a:t> افرادی که</a:t>
            </a:r>
            <a:r>
              <a:rPr lang="fa-IR" sz="2800" b="1" dirty="0" smtClean="0">
                <a:solidFill>
                  <a:schemeClr val="accent1">
                    <a:lumMod val="25000"/>
                  </a:schemeClr>
                </a:solidFill>
                <a:cs typeface="B Nazanin" panose="00000400000000000000" pitchFamily="2" charset="-78"/>
              </a:rPr>
              <a:t> </a:t>
            </a:r>
            <a:r>
              <a:rPr lang="ar-SA" sz="2800" b="1" dirty="0" smtClean="0">
                <a:solidFill>
                  <a:schemeClr val="accent1">
                    <a:lumMod val="25000"/>
                  </a:schemeClr>
                </a:solidFill>
                <a:cs typeface="B Nazanin" panose="00000400000000000000" pitchFamily="2" charset="-78"/>
              </a:rPr>
              <a:t>در موقعیت های خلق مثبت قرار دارند</a:t>
            </a:r>
            <a:r>
              <a:rPr lang="fa-IR" sz="2800" b="1" dirty="0" smtClean="0">
                <a:solidFill>
                  <a:schemeClr val="accent1">
                    <a:lumMod val="25000"/>
                  </a:schemeClr>
                </a:solidFill>
                <a:cs typeface="B Nazanin" panose="00000400000000000000" pitchFamily="2" charset="-78"/>
              </a:rPr>
              <a:t>،</a:t>
            </a:r>
            <a:r>
              <a:rPr lang="ar-SA" sz="2800" b="1" dirty="0" smtClean="0">
                <a:solidFill>
                  <a:schemeClr val="accent1">
                    <a:lumMod val="25000"/>
                  </a:schemeClr>
                </a:solidFill>
                <a:cs typeface="B Nazanin" panose="00000400000000000000" pitchFamily="2" charset="-78"/>
              </a:rPr>
              <a:t> راحت تر تحت تاثیر قرار می گیرند.</a:t>
            </a:r>
            <a:endParaRPr lang="en-US" sz="2800" b="1" dirty="0" smtClean="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23</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lnSpc>
                <a:spcPct val="150000"/>
              </a:lnSpc>
            </a:pPr>
            <a:r>
              <a:rPr lang="fa-IR" sz="4200" b="1" dirty="0" smtClean="0">
                <a:solidFill>
                  <a:srgbClr val="FF0000"/>
                </a:solidFill>
                <a:cs typeface="B Nazanin" panose="00000400000000000000" pitchFamily="2" charset="-78"/>
              </a:rPr>
              <a:t>رسانه یا </a:t>
            </a:r>
            <a:r>
              <a:rPr lang="ar-SA" sz="4200" b="1" dirty="0" smtClean="0">
                <a:solidFill>
                  <a:srgbClr val="FF0000"/>
                </a:solidFill>
                <a:cs typeface="B Nazanin" panose="00000400000000000000" pitchFamily="2" charset="-78"/>
              </a:rPr>
              <a:t>وسیله </a:t>
            </a:r>
            <a:r>
              <a:rPr lang="ar-SA" sz="4200" b="1" dirty="0">
                <a:solidFill>
                  <a:srgbClr val="FF0000"/>
                </a:solidFill>
                <a:cs typeface="B Nazanin" panose="00000400000000000000" pitchFamily="2" charset="-78"/>
              </a:rPr>
              <a:t>ارتباط</a:t>
            </a:r>
            <a:r>
              <a:rPr lang="fa-IR" sz="4200" b="1" dirty="0">
                <a:solidFill>
                  <a:srgbClr val="FF0000"/>
                </a:solidFill>
                <a:cs typeface="B Nazanin" panose="00000400000000000000" pitchFamily="2" charset="-78"/>
              </a:rPr>
              <a:t>:</a:t>
            </a:r>
            <a:endParaRPr lang="en-US" sz="42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150000"/>
              </a:lnSpc>
              <a:buClr>
                <a:schemeClr val="accent1">
                  <a:lumMod val="50000"/>
                </a:schemeClr>
              </a:buClr>
            </a:pPr>
            <a:r>
              <a:rPr lang="ar-SA" sz="2800" b="1" dirty="0">
                <a:solidFill>
                  <a:schemeClr val="accent1">
                    <a:lumMod val="25000"/>
                  </a:schemeClr>
                </a:solidFill>
                <a:cs typeface="B Nazanin" panose="00000400000000000000" pitchFamily="2" charset="-78"/>
              </a:rPr>
              <a:t>مجلات و روزنامه های مستقل</a:t>
            </a:r>
            <a:r>
              <a:rPr lang="ar-SA" sz="2800" b="1" dirty="0" smtClean="0">
                <a:solidFill>
                  <a:schemeClr val="accent1">
                    <a:lumMod val="25000"/>
                  </a:schemeClr>
                </a:solidFill>
                <a:cs typeface="B Nazanin" panose="00000400000000000000" pitchFamily="2" charset="-78"/>
              </a:rPr>
              <a:t>،</a:t>
            </a:r>
            <a:r>
              <a:rPr lang="fa-IR" sz="2800" b="1" dirty="0" smtClean="0">
                <a:solidFill>
                  <a:schemeClr val="accent1">
                    <a:lumMod val="25000"/>
                  </a:schemeClr>
                </a:solidFill>
                <a:cs typeface="B Nazanin" panose="00000400000000000000" pitchFamily="2" charset="-78"/>
              </a:rPr>
              <a:t> </a:t>
            </a:r>
            <a:r>
              <a:rPr lang="ar-SA" sz="2800" b="1" dirty="0" smtClean="0">
                <a:solidFill>
                  <a:schemeClr val="accent1">
                    <a:lumMod val="25000"/>
                  </a:schemeClr>
                </a:solidFill>
                <a:cs typeface="B Nazanin" panose="00000400000000000000" pitchFamily="2" charset="-78"/>
              </a:rPr>
              <a:t>علی </a:t>
            </a:r>
            <a:r>
              <a:rPr lang="ar-SA" sz="2800" b="1" dirty="0">
                <a:solidFill>
                  <a:schemeClr val="accent1">
                    <a:lumMod val="25000"/>
                  </a:schemeClr>
                </a:solidFill>
                <a:cs typeface="B Nazanin" panose="00000400000000000000" pitchFamily="2" charset="-78"/>
              </a:rPr>
              <a:t>رغم محدودیت تیراژ و </a:t>
            </a:r>
            <a:r>
              <a:rPr lang="ar-SA" sz="2800" b="1" dirty="0" smtClean="0">
                <a:solidFill>
                  <a:schemeClr val="accent1">
                    <a:lumMod val="25000"/>
                  </a:schemeClr>
                </a:solidFill>
                <a:cs typeface="B Nazanin" panose="00000400000000000000" pitchFamily="2" charset="-78"/>
              </a:rPr>
              <a:t>پوشش،</a:t>
            </a:r>
            <a:r>
              <a:rPr lang="fa-IR" sz="2800" b="1" dirty="0" smtClean="0">
                <a:solidFill>
                  <a:schemeClr val="accent1">
                    <a:lumMod val="25000"/>
                  </a:schemeClr>
                </a:solidFill>
                <a:cs typeface="B Nazanin" panose="00000400000000000000" pitchFamily="2" charset="-78"/>
              </a:rPr>
              <a:t> </a:t>
            </a:r>
            <a:r>
              <a:rPr lang="ar-SA" sz="2800" b="1" dirty="0" smtClean="0">
                <a:solidFill>
                  <a:schemeClr val="accent1">
                    <a:lumMod val="25000"/>
                  </a:schemeClr>
                </a:solidFill>
                <a:cs typeface="B Nazanin" panose="00000400000000000000" pitchFamily="2" charset="-78"/>
              </a:rPr>
              <a:t>شاید </a:t>
            </a:r>
            <a:r>
              <a:rPr lang="ar-SA" sz="2800" b="1" dirty="0">
                <a:solidFill>
                  <a:schemeClr val="accent1">
                    <a:lumMod val="25000"/>
                  </a:schemeClr>
                </a:solidFill>
                <a:cs typeface="B Nazanin" panose="00000400000000000000" pitchFamily="2" charset="-78"/>
              </a:rPr>
              <a:t>بتوانند منبع قابل اعتمادتر و مقبول تری را برای خوانندگان غالبا </a:t>
            </a:r>
            <a:r>
              <a:rPr lang="ar-SA" sz="2800" b="1" dirty="0" smtClean="0">
                <a:solidFill>
                  <a:schemeClr val="accent1">
                    <a:lumMod val="25000"/>
                  </a:schemeClr>
                </a:solidFill>
                <a:cs typeface="B Nazanin" panose="00000400000000000000" pitchFamily="2" charset="-78"/>
              </a:rPr>
              <a:t>جوان</a:t>
            </a:r>
            <a:r>
              <a:rPr lang="fa-IR" sz="2800" b="1" dirty="0" smtClean="0">
                <a:solidFill>
                  <a:schemeClr val="accent1">
                    <a:lumMod val="25000"/>
                  </a:schemeClr>
                </a:solidFill>
                <a:cs typeface="B Nazanin" panose="00000400000000000000" pitchFamily="2" charset="-78"/>
              </a:rPr>
              <a:t> و </a:t>
            </a:r>
            <a:r>
              <a:rPr lang="ar-SA" sz="2800" b="1" dirty="0" smtClean="0">
                <a:solidFill>
                  <a:schemeClr val="accent1">
                    <a:lumMod val="25000"/>
                  </a:schemeClr>
                </a:solidFill>
                <a:cs typeface="B Nazanin" panose="00000400000000000000" pitchFamily="2" charset="-78"/>
              </a:rPr>
              <a:t>تحصیل </a:t>
            </a:r>
            <a:r>
              <a:rPr lang="ar-SA" sz="2800" b="1" dirty="0">
                <a:solidFill>
                  <a:schemeClr val="accent1">
                    <a:lumMod val="25000"/>
                  </a:schemeClr>
                </a:solidFill>
                <a:cs typeface="B Nazanin" panose="00000400000000000000" pitchFamily="2" charset="-78"/>
              </a:rPr>
              <a:t>کرده </a:t>
            </a:r>
            <a:r>
              <a:rPr lang="ar-SA" sz="2800" b="1" dirty="0" smtClean="0">
                <a:solidFill>
                  <a:schemeClr val="accent1">
                    <a:lumMod val="25000"/>
                  </a:schemeClr>
                </a:solidFill>
                <a:cs typeface="B Nazanin" panose="00000400000000000000" pitchFamily="2" charset="-78"/>
              </a:rPr>
              <a:t>فراهم </a:t>
            </a:r>
            <a:r>
              <a:rPr lang="ar-SA" sz="2800" b="1" dirty="0">
                <a:solidFill>
                  <a:schemeClr val="accent1">
                    <a:lumMod val="25000"/>
                  </a:schemeClr>
                </a:solidFill>
                <a:cs typeface="B Nazanin" panose="00000400000000000000" pitchFamily="2" charset="-78"/>
              </a:rPr>
              <a:t>سازند.</a:t>
            </a:r>
            <a:endParaRPr lang="en-US" sz="28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24</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oAutofit/>
          </a:bodyPr>
          <a:lstStyle/>
          <a:p>
            <a:endParaRPr lang="en-US" sz="44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endParaRPr>
          </a:p>
        </p:txBody>
      </p:sp>
      <p:sp>
        <p:nvSpPr>
          <p:cNvPr id="2" name="Content Placeholder 1"/>
          <p:cNvSpPr>
            <a:spLocks noGrp="1"/>
          </p:cNvSpPr>
          <p:nvPr>
            <p:ph sz="quarter" idx="1"/>
          </p:nvPr>
        </p:nvSpPr>
        <p:spPr>
          <a:xfrm>
            <a:off x="683568" y="1527048"/>
            <a:ext cx="7848872" cy="4572000"/>
          </a:xfrm>
        </p:spPr>
        <p:txBody>
          <a:bodyPr anchor="ctr">
            <a:normAutofit/>
          </a:bodyPr>
          <a:lstStyle/>
          <a:p>
            <a:pPr algn="justLow" rtl="1">
              <a:lnSpc>
                <a:spcPct val="150000"/>
              </a:lnSpc>
              <a:buClr>
                <a:schemeClr val="accent1">
                  <a:lumMod val="50000"/>
                </a:schemeClr>
              </a:buClr>
              <a:buSzPct val="92000"/>
              <a:buFont typeface="Wingdings" panose="05000000000000000000" pitchFamily="2" charset="2"/>
              <a:buChar char="L"/>
            </a:pPr>
            <a:r>
              <a:rPr lang="fa-IR" sz="3600" b="1" dirty="0" smtClean="0">
                <a:solidFill>
                  <a:schemeClr val="accent3">
                    <a:lumMod val="25000"/>
                  </a:schemeClr>
                </a:solidFill>
              </a:rPr>
              <a:t> </a:t>
            </a:r>
            <a:r>
              <a:rPr lang="ar-SA" sz="3600" b="1" dirty="0" smtClean="0">
                <a:solidFill>
                  <a:schemeClr val="accent3">
                    <a:lumMod val="25000"/>
                  </a:schemeClr>
                </a:solidFill>
              </a:rPr>
              <a:t>چرا </a:t>
            </a:r>
            <a:r>
              <a:rPr lang="ar-SA" sz="3600" b="1" dirty="0">
                <a:solidFill>
                  <a:schemeClr val="accent3">
                    <a:lumMod val="25000"/>
                  </a:schemeClr>
                </a:solidFill>
              </a:rPr>
              <a:t>در بسیاری از موارد با وجود </a:t>
            </a:r>
            <a:r>
              <a:rPr lang="ar-SA" sz="3600" b="1" dirty="0" smtClean="0">
                <a:solidFill>
                  <a:schemeClr val="accent3">
                    <a:lumMod val="25000"/>
                  </a:schemeClr>
                </a:solidFill>
              </a:rPr>
              <a:t>آگاهی</a:t>
            </a:r>
            <a:r>
              <a:rPr lang="fa-IR" sz="3600" b="1" dirty="0" smtClean="0">
                <a:solidFill>
                  <a:schemeClr val="accent3">
                    <a:lumMod val="25000"/>
                  </a:schemeClr>
                </a:solidFill>
              </a:rPr>
              <a:t>،</a:t>
            </a:r>
            <a:r>
              <a:rPr lang="ar-SA" sz="3600" b="1" dirty="0" smtClean="0">
                <a:solidFill>
                  <a:schemeClr val="accent3">
                    <a:lumMod val="25000"/>
                  </a:schemeClr>
                </a:solidFill>
              </a:rPr>
              <a:t> </a:t>
            </a:r>
            <a:r>
              <a:rPr lang="fa-IR" sz="3600" b="1" dirty="0" smtClean="0">
                <a:solidFill>
                  <a:schemeClr val="accent3">
                    <a:lumMod val="25000"/>
                  </a:schemeClr>
                </a:solidFill>
              </a:rPr>
              <a:t>        </a:t>
            </a:r>
            <a:r>
              <a:rPr lang="fa-IR" sz="3600" b="1" dirty="0" smtClean="0">
                <a:solidFill>
                  <a:schemeClr val="accent1">
                    <a:lumMod val="50000"/>
                  </a:schemeClr>
                </a:solidFill>
              </a:rPr>
              <a:t>نگرش</a:t>
            </a:r>
            <a:r>
              <a:rPr lang="fa-IR" sz="3600" b="1" dirty="0" smtClean="0">
                <a:solidFill>
                  <a:schemeClr val="accent3">
                    <a:lumMod val="25000"/>
                  </a:schemeClr>
                </a:solidFill>
              </a:rPr>
              <a:t> تغییر نمی کند؟</a:t>
            </a:r>
          </a:p>
          <a:p>
            <a:pPr algn="justLow" rtl="1">
              <a:lnSpc>
                <a:spcPct val="150000"/>
              </a:lnSpc>
              <a:buClr>
                <a:schemeClr val="accent1">
                  <a:lumMod val="50000"/>
                </a:schemeClr>
              </a:buClr>
              <a:buSzPct val="92000"/>
              <a:buFont typeface="Wingdings" panose="05000000000000000000" pitchFamily="2" charset="2"/>
              <a:buChar char="L"/>
            </a:pPr>
            <a:r>
              <a:rPr lang="fa-IR" sz="3600" b="1" dirty="0" smtClean="0">
                <a:solidFill>
                  <a:schemeClr val="accent3">
                    <a:lumMod val="25000"/>
                  </a:schemeClr>
                </a:solidFill>
              </a:rPr>
              <a:t> </a:t>
            </a:r>
            <a:r>
              <a:rPr lang="ar-SA" sz="3600" b="1" dirty="0" smtClean="0">
                <a:solidFill>
                  <a:schemeClr val="accent3">
                    <a:lumMod val="25000"/>
                  </a:schemeClr>
                </a:solidFill>
              </a:rPr>
              <a:t>چرا </a:t>
            </a:r>
            <a:r>
              <a:rPr lang="ar-SA" sz="3600" b="1" dirty="0">
                <a:solidFill>
                  <a:schemeClr val="accent3">
                    <a:lumMod val="25000"/>
                  </a:schemeClr>
                </a:solidFill>
              </a:rPr>
              <a:t>در بسیاری از موارد با وجود آگاهی </a:t>
            </a:r>
            <a:r>
              <a:rPr lang="fa-IR" sz="3600" b="1" dirty="0" smtClean="0">
                <a:solidFill>
                  <a:schemeClr val="accent3">
                    <a:lumMod val="25000"/>
                  </a:schemeClr>
                </a:solidFill>
              </a:rPr>
              <a:t>و تغییر در </a:t>
            </a:r>
            <a:r>
              <a:rPr lang="ar-SA" sz="3600" b="1" dirty="0" smtClean="0">
                <a:solidFill>
                  <a:schemeClr val="accent3">
                    <a:lumMod val="25000"/>
                  </a:schemeClr>
                </a:solidFill>
              </a:rPr>
              <a:t>نگرش</a:t>
            </a:r>
            <a:r>
              <a:rPr lang="fa-IR" sz="3600" b="1" dirty="0" smtClean="0">
                <a:solidFill>
                  <a:schemeClr val="accent3">
                    <a:lumMod val="25000"/>
                  </a:schemeClr>
                </a:solidFill>
              </a:rPr>
              <a:t>،</a:t>
            </a:r>
            <a:r>
              <a:rPr lang="ar-SA" sz="3600" b="1" dirty="0" smtClean="0">
                <a:solidFill>
                  <a:schemeClr val="accent3">
                    <a:lumMod val="25000"/>
                  </a:schemeClr>
                </a:solidFill>
              </a:rPr>
              <a:t> </a:t>
            </a:r>
            <a:r>
              <a:rPr lang="ar-SA" sz="3600" b="1" dirty="0">
                <a:solidFill>
                  <a:schemeClr val="accent1">
                    <a:lumMod val="50000"/>
                  </a:schemeClr>
                </a:solidFill>
              </a:rPr>
              <a:t>رفتار</a:t>
            </a:r>
            <a:r>
              <a:rPr lang="ar-SA" sz="3600" b="1" dirty="0">
                <a:solidFill>
                  <a:schemeClr val="accent3">
                    <a:lumMod val="25000"/>
                  </a:schemeClr>
                </a:solidFill>
              </a:rPr>
              <a:t> مورد نظر صورت نمی گیرد؟</a:t>
            </a:r>
            <a:endParaRPr lang="en-US" sz="3600" b="1" dirty="0">
              <a:solidFill>
                <a:schemeClr val="accent3">
                  <a:lumMod val="25000"/>
                </a:schemeClr>
              </a:solidFill>
            </a:endParaRPr>
          </a:p>
          <a:p>
            <a:pPr algn="justLow"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25</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oAutofit/>
          </a:bodyPr>
          <a:lstStyle/>
          <a:p>
            <a:endParaRPr lang="en-US" sz="44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150000"/>
              </a:lnSpc>
              <a:buClr>
                <a:schemeClr val="accent1">
                  <a:lumMod val="75000"/>
                </a:schemeClr>
              </a:buClr>
            </a:pPr>
            <a:r>
              <a:rPr lang="ar-SA" sz="2800" b="1" dirty="0">
                <a:solidFill>
                  <a:schemeClr val="accent1">
                    <a:lumMod val="25000"/>
                  </a:schemeClr>
                </a:solidFill>
                <a:cs typeface="B Nazanin" panose="00000400000000000000" pitchFamily="2" charset="-78"/>
              </a:rPr>
              <a:t>رابطه بین آگاهی و نگرش و عملکرد خطی نیست.</a:t>
            </a:r>
            <a:endParaRPr lang="fa-IR" sz="2800" b="1" dirty="0">
              <a:solidFill>
                <a:schemeClr val="accent1">
                  <a:lumMod val="25000"/>
                </a:schemeClr>
              </a:solidFill>
              <a:cs typeface="B Nazanin" panose="00000400000000000000" pitchFamily="2" charset="-78"/>
            </a:endParaRPr>
          </a:p>
          <a:p>
            <a:pPr marL="0" indent="0" algn="ctr" rtl="1">
              <a:lnSpc>
                <a:spcPct val="150000"/>
              </a:lnSpc>
              <a:buClr>
                <a:schemeClr val="accent1">
                  <a:lumMod val="75000"/>
                </a:schemeClr>
              </a:buClr>
              <a:buNone/>
            </a:pPr>
            <a:r>
              <a:rPr lang="ar-SA" sz="4000" b="1" dirty="0">
                <a:solidFill>
                  <a:schemeClr val="accent3">
                    <a:lumMod val="25000"/>
                  </a:schemeClr>
                </a:solidFill>
                <a:cs typeface="B Nazanin" panose="00000400000000000000" pitchFamily="2" charset="-78"/>
              </a:rPr>
              <a:t>چرا؟ </a:t>
            </a:r>
            <a:endParaRPr lang="fa-IR" sz="4000" b="1" dirty="0">
              <a:solidFill>
                <a:schemeClr val="accent3">
                  <a:lumMod val="25000"/>
                </a:schemeClr>
              </a:solidFill>
              <a:cs typeface="B Nazanin" panose="00000400000000000000" pitchFamily="2" charset="-78"/>
            </a:endParaRPr>
          </a:p>
          <a:p>
            <a:pPr algn="justLow" rtl="1">
              <a:lnSpc>
                <a:spcPct val="150000"/>
              </a:lnSpc>
              <a:buClr>
                <a:schemeClr val="accent1">
                  <a:lumMod val="75000"/>
                </a:schemeClr>
              </a:buClr>
            </a:pPr>
            <a:r>
              <a:rPr lang="ar-SA" sz="2800" b="1" dirty="0">
                <a:solidFill>
                  <a:schemeClr val="accent1">
                    <a:lumMod val="25000"/>
                  </a:schemeClr>
                </a:solidFill>
                <a:cs typeface="B Nazanin" panose="00000400000000000000" pitchFamily="2" charset="-78"/>
              </a:rPr>
              <a:t>چون تعیین کنندهای نگرش فراتر از آگاهی است. </a:t>
            </a:r>
            <a:r>
              <a:rPr lang="fa-IR" sz="2800" b="1" dirty="0">
                <a:solidFill>
                  <a:schemeClr val="accent1">
                    <a:lumMod val="25000"/>
                  </a:schemeClr>
                </a:solidFill>
                <a:cs typeface="B Nazanin" panose="00000400000000000000" pitchFamily="2" charset="-78"/>
              </a:rPr>
              <a:t>آ</a:t>
            </a:r>
            <a:r>
              <a:rPr lang="ar-SA" sz="2800" b="1" dirty="0">
                <a:solidFill>
                  <a:schemeClr val="accent1">
                    <a:lumMod val="25000"/>
                  </a:schemeClr>
                </a:solidFill>
                <a:cs typeface="B Nazanin" panose="00000400000000000000" pitchFamily="2" charset="-78"/>
              </a:rPr>
              <a:t>گاهی فقط یکی از چند عاملی است که باعث شکل گرفتن یک نگرش می شود. </a:t>
            </a:r>
            <a:endParaRPr lang="fa-IR" sz="2800" b="1" dirty="0">
              <a:solidFill>
                <a:schemeClr val="accent1">
                  <a:lumMod val="25000"/>
                </a:schemeClr>
              </a:solidFill>
              <a:cs typeface="B Nazanin" panose="00000400000000000000" pitchFamily="2" charset="-78"/>
            </a:endParaRPr>
          </a:p>
          <a:p>
            <a:pPr marL="0" indent="0" algn="ctr" rtl="1">
              <a:lnSpc>
                <a:spcPct val="150000"/>
              </a:lnSpc>
              <a:buNone/>
            </a:pPr>
            <a:r>
              <a:rPr lang="ar-SA" sz="2800" b="1" dirty="0">
                <a:solidFill>
                  <a:schemeClr val="accent3">
                    <a:lumMod val="25000"/>
                  </a:schemeClr>
                </a:solidFill>
                <a:cs typeface="B Nazanin" panose="00000400000000000000" pitchFamily="2" charset="-78"/>
              </a:rPr>
              <a:t>عوامل تعیین کننده دیگر چیست؟</a:t>
            </a:r>
            <a:endParaRPr lang="en-US" sz="2800" b="1" dirty="0">
              <a:solidFill>
                <a:schemeClr val="accent3">
                  <a:lumMod val="25000"/>
                </a:schemeClr>
              </a:solidFill>
              <a:cs typeface="B Nazanin" panose="00000400000000000000" pitchFamily="2" charset="-78"/>
            </a:endParaRPr>
          </a:p>
          <a:p>
            <a:pPr algn="r" rtl="1">
              <a:lnSpc>
                <a:spcPct val="150000"/>
              </a:lnSpc>
            </a:pPr>
            <a:endParaRPr lang="en-US" sz="28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26</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400" b="1" dirty="0" smtClean="0">
                <a:solidFill>
                  <a:srgbClr val="FF0000"/>
                </a:solidFill>
                <a:cs typeface="B Nazanin" panose="00000400000000000000" pitchFamily="2" charset="-78"/>
              </a:rPr>
              <a:t>عوامل موثر بر تغییر نگرش:</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r" rtl="1">
              <a:lnSpc>
                <a:spcPct val="150000"/>
              </a:lnSpc>
              <a:buClr>
                <a:schemeClr val="accent1">
                  <a:lumMod val="75000"/>
                </a:schemeClr>
              </a:buClr>
            </a:pPr>
            <a:r>
              <a:rPr lang="ar-SA" sz="2800" b="1" dirty="0">
                <a:solidFill>
                  <a:schemeClr val="accent1">
                    <a:lumMod val="25000"/>
                  </a:schemeClr>
                </a:solidFill>
                <a:cs typeface="B Nazanin" panose="00000400000000000000" pitchFamily="2" charset="-78"/>
              </a:rPr>
              <a:t>شدت درک شده: </a:t>
            </a:r>
            <a:endParaRPr lang="en-US" sz="2800" b="1" dirty="0">
              <a:solidFill>
                <a:schemeClr val="accent1">
                  <a:lumMod val="25000"/>
                </a:schemeClr>
              </a:solidFill>
              <a:cs typeface="B Nazanin" panose="00000400000000000000" pitchFamily="2" charset="-78"/>
            </a:endParaRPr>
          </a:p>
          <a:p>
            <a:pPr marL="0" indent="0" algn="justLow" rtl="1">
              <a:lnSpc>
                <a:spcPct val="150000"/>
              </a:lnSpc>
              <a:buClr>
                <a:schemeClr val="accent1">
                  <a:lumMod val="75000"/>
                </a:schemeClr>
              </a:buClr>
              <a:buNone/>
            </a:pPr>
            <a:r>
              <a:rPr lang="ar-SA" sz="2800" b="1" dirty="0">
                <a:solidFill>
                  <a:schemeClr val="accent1">
                    <a:lumMod val="25000"/>
                  </a:schemeClr>
                </a:solidFill>
                <a:cs typeface="B Nazanin" panose="00000400000000000000" pitchFamily="2" charset="-78"/>
              </a:rPr>
              <a:t>فرد شدت پیامدهای منفی آن رفتارهای غلط را خیلی درک نکرده است.</a:t>
            </a:r>
            <a:endParaRPr lang="en-US" sz="2800" b="1" dirty="0">
              <a:solidFill>
                <a:schemeClr val="accent1">
                  <a:lumMod val="25000"/>
                </a:schemeClr>
              </a:solidFill>
              <a:cs typeface="B Nazanin" panose="00000400000000000000" pitchFamily="2" charset="-78"/>
            </a:endParaRPr>
          </a:p>
          <a:p>
            <a:pPr algn="justLow" rtl="1">
              <a:lnSpc>
                <a:spcPct val="150000"/>
              </a:lnSpc>
              <a:buClr>
                <a:schemeClr val="accent1">
                  <a:lumMod val="75000"/>
                </a:schemeClr>
              </a:buClr>
            </a:pPr>
            <a:r>
              <a:rPr lang="ar-SA" sz="2800" b="1" dirty="0">
                <a:solidFill>
                  <a:schemeClr val="accent1">
                    <a:lumMod val="25000"/>
                  </a:schemeClr>
                </a:solidFill>
                <a:cs typeface="B Nazanin" panose="00000400000000000000" pitchFamily="2" charset="-78"/>
              </a:rPr>
              <a:t>حساسیت درک شده: </a:t>
            </a:r>
            <a:endParaRPr lang="en-US" sz="2800" b="1" dirty="0">
              <a:solidFill>
                <a:schemeClr val="accent1">
                  <a:lumMod val="25000"/>
                </a:schemeClr>
              </a:solidFill>
              <a:cs typeface="B Nazanin" panose="00000400000000000000" pitchFamily="2" charset="-78"/>
            </a:endParaRPr>
          </a:p>
          <a:p>
            <a:pPr marL="0" indent="0" algn="justLow" rtl="1">
              <a:lnSpc>
                <a:spcPct val="150000"/>
              </a:lnSpc>
              <a:buClr>
                <a:schemeClr val="accent1">
                  <a:lumMod val="75000"/>
                </a:schemeClr>
              </a:buClr>
              <a:buNone/>
            </a:pPr>
            <a:r>
              <a:rPr lang="ar-SA" sz="2800" b="1" dirty="0">
                <a:solidFill>
                  <a:schemeClr val="accent1">
                    <a:lumMod val="25000"/>
                  </a:schemeClr>
                </a:solidFill>
                <a:cs typeface="B Nazanin" panose="00000400000000000000" pitchFamily="2" charset="-78"/>
              </a:rPr>
              <a:t>بسیاری از انسان ها تصور می کنند مشکلات فقط برای دیگران است و تا زمانی که خودشان مبتلا نشوند متوجه مسئله نمی شوند.</a:t>
            </a:r>
            <a:endParaRPr lang="en-US" sz="2800" b="1" dirty="0">
              <a:solidFill>
                <a:schemeClr val="accent1">
                  <a:lumMod val="25000"/>
                </a:schemeClr>
              </a:solidFill>
              <a:cs typeface="B Nazanin" panose="00000400000000000000" pitchFamily="2" charset="-78"/>
            </a:endParaRPr>
          </a:p>
          <a:p>
            <a:pPr algn="r" rtl="1"/>
            <a:endParaRPr lang="en-US" sz="28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27</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3600" b="1" dirty="0">
                <a:solidFill>
                  <a:srgbClr val="FF0000"/>
                </a:solidFill>
                <a:cs typeface="B Nazanin" panose="00000400000000000000" pitchFamily="2" charset="-78"/>
              </a:rPr>
              <a:t>عوامل موثر بر تغییر </a:t>
            </a:r>
            <a:r>
              <a:rPr lang="fa-IR" sz="3600" b="1" dirty="0" smtClean="0">
                <a:solidFill>
                  <a:srgbClr val="FF0000"/>
                </a:solidFill>
                <a:cs typeface="B Nazanin" panose="00000400000000000000" pitchFamily="2" charset="-78"/>
              </a:rPr>
              <a:t>نگرش(ادامه):</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150000"/>
              </a:lnSpc>
              <a:buClr>
                <a:schemeClr val="accent1">
                  <a:lumMod val="75000"/>
                </a:schemeClr>
              </a:buClr>
            </a:pPr>
            <a:r>
              <a:rPr lang="ar-SA" sz="2800" b="1" dirty="0">
                <a:solidFill>
                  <a:schemeClr val="accent1">
                    <a:lumMod val="25000"/>
                  </a:schemeClr>
                </a:solidFill>
                <a:cs typeface="B Nazanin" panose="00000400000000000000" pitchFamily="2" charset="-78"/>
              </a:rPr>
              <a:t>خودکارآمدی:</a:t>
            </a:r>
            <a:endParaRPr lang="en-US" sz="2800" b="1" dirty="0">
              <a:solidFill>
                <a:schemeClr val="accent1">
                  <a:lumMod val="25000"/>
                </a:schemeClr>
              </a:solidFill>
              <a:cs typeface="B Nazanin" panose="00000400000000000000" pitchFamily="2" charset="-78"/>
            </a:endParaRPr>
          </a:p>
          <a:p>
            <a:pPr marL="0" indent="0" algn="justLow" rtl="1">
              <a:lnSpc>
                <a:spcPct val="150000"/>
              </a:lnSpc>
              <a:buClr>
                <a:schemeClr val="accent1">
                  <a:lumMod val="75000"/>
                </a:schemeClr>
              </a:buClr>
              <a:buNone/>
            </a:pPr>
            <a:r>
              <a:rPr lang="ar-SA" sz="2800" b="1" dirty="0">
                <a:solidFill>
                  <a:schemeClr val="accent1">
                    <a:lumMod val="25000"/>
                  </a:schemeClr>
                </a:solidFill>
                <a:cs typeface="B Nazanin" panose="00000400000000000000" pitchFamily="2" charset="-78"/>
              </a:rPr>
              <a:t>در </a:t>
            </a:r>
            <a:r>
              <a:rPr lang="ar-SA" sz="2800" b="1" dirty="0" smtClean="0">
                <a:solidFill>
                  <a:schemeClr val="accent1">
                    <a:lumMod val="25000"/>
                  </a:schemeClr>
                </a:solidFill>
                <a:cs typeface="B Nazanin" panose="00000400000000000000" pitchFamily="2" charset="-78"/>
              </a:rPr>
              <a:t>موارد</a:t>
            </a:r>
            <a:r>
              <a:rPr lang="fa-IR" sz="2800" b="1" dirty="0" smtClean="0">
                <a:solidFill>
                  <a:schemeClr val="accent1">
                    <a:lumMod val="25000"/>
                  </a:schemeClr>
                </a:solidFill>
                <a:cs typeface="B Nazanin" panose="00000400000000000000" pitchFamily="2" charset="-78"/>
              </a:rPr>
              <a:t>ی </a:t>
            </a:r>
            <a:r>
              <a:rPr lang="ar-SA" sz="2800" b="1" dirty="0">
                <a:solidFill>
                  <a:schemeClr val="accent1">
                    <a:lumMod val="25000"/>
                  </a:schemeClr>
                </a:solidFill>
                <a:cs typeface="B Nazanin" panose="00000400000000000000" pitchFamily="2" charset="-78"/>
              </a:rPr>
              <a:t>خودکارآمدی فرد بسیار پایین است</a:t>
            </a:r>
            <a:r>
              <a:rPr lang="fa-IR" sz="2800" b="1" dirty="0">
                <a:solidFill>
                  <a:schemeClr val="accent1">
                    <a:lumMod val="25000"/>
                  </a:schemeClr>
                </a:solidFill>
                <a:cs typeface="B Nazanin" panose="00000400000000000000" pitchFamily="2" charset="-78"/>
              </a:rPr>
              <a:t>،</a:t>
            </a:r>
            <a:r>
              <a:rPr lang="ar-SA" sz="2800" b="1" dirty="0">
                <a:solidFill>
                  <a:schemeClr val="accent1">
                    <a:lumMod val="25000"/>
                  </a:schemeClr>
                </a:solidFill>
                <a:cs typeface="B Nazanin" panose="00000400000000000000" pitchFamily="2" charset="-78"/>
              </a:rPr>
              <a:t> لذا قادر به کنار گذاشتن رفتار غلط </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جایگزینی و یا انجام برخی از رفتارهای سالم نیست.</a:t>
            </a:r>
            <a:endParaRPr lang="fa-IR" sz="2800" b="1" dirty="0">
              <a:solidFill>
                <a:schemeClr val="accent1">
                  <a:lumMod val="25000"/>
                </a:schemeClr>
              </a:solidFill>
              <a:cs typeface="B Nazanin" panose="00000400000000000000" pitchFamily="2" charset="-78"/>
            </a:endParaRPr>
          </a:p>
          <a:p>
            <a:pPr algn="justLow" rtl="1">
              <a:lnSpc>
                <a:spcPct val="150000"/>
              </a:lnSpc>
              <a:buClr>
                <a:schemeClr val="accent1">
                  <a:lumMod val="75000"/>
                </a:schemeClr>
              </a:buClr>
            </a:pPr>
            <a:r>
              <a:rPr lang="ar-SA" sz="2800" b="1" dirty="0">
                <a:solidFill>
                  <a:schemeClr val="accent1">
                    <a:lumMod val="25000"/>
                  </a:schemeClr>
                </a:solidFill>
                <a:cs typeface="B Nazanin" panose="00000400000000000000" pitchFamily="2" charset="-78"/>
              </a:rPr>
              <a:t>باورها:</a:t>
            </a:r>
            <a:endParaRPr lang="en-US" sz="2800" b="1" dirty="0">
              <a:solidFill>
                <a:schemeClr val="accent1">
                  <a:lumMod val="25000"/>
                </a:schemeClr>
              </a:solidFill>
              <a:cs typeface="B Nazanin" panose="00000400000000000000" pitchFamily="2" charset="-78"/>
            </a:endParaRPr>
          </a:p>
          <a:p>
            <a:pPr marL="0" indent="0" algn="justLow" rtl="1">
              <a:lnSpc>
                <a:spcPct val="150000"/>
              </a:lnSpc>
              <a:buClr>
                <a:schemeClr val="accent1">
                  <a:lumMod val="75000"/>
                </a:schemeClr>
              </a:buClr>
              <a:buNone/>
            </a:pPr>
            <a:r>
              <a:rPr lang="ar-SA" sz="2800" b="1" dirty="0">
                <a:solidFill>
                  <a:schemeClr val="accent1">
                    <a:lumMod val="25000"/>
                  </a:schemeClr>
                </a:solidFill>
                <a:cs typeface="B Nazanin" panose="00000400000000000000" pitchFamily="2" charset="-78"/>
              </a:rPr>
              <a:t>گاهی اوقات </a:t>
            </a:r>
            <a:r>
              <a:rPr lang="ar-SA" sz="2800" b="1" dirty="0" smtClean="0">
                <a:solidFill>
                  <a:schemeClr val="accent1">
                    <a:lumMod val="25000"/>
                  </a:schemeClr>
                </a:solidFill>
                <a:cs typeface="B Nazanin" panose="00000400000000000000" pitchFamily="2" charset="-78"/>
              </a:rPr>
              <a:t>نیز</a:t>
            </a:r>
            <a:r>
              <a:rPr lang="fa-IR" sz="2800" b="1" dirty="0" smtClean="0">
                <a:solidFill>
                  <a:schemeClr val="accent1">
                    <a:lumMod val="25000"/>
                  </a:schemeClr>
                </a:solidFill>
                <a:cs typeface="B Nazanin" panose="00000400000000000000" pitchFamily="2" charset="-78"/>
              </a:rPr>
              <a:t> </a:t>
            </a:r>
            <a:r>
              <a:rPr lang="ar-SA" sz="2800" b="1" dirty="0" smtClean="0">
                <a:solidFill>
                  <a:schemeClr val="accent1">
                    <a:lumMod val="25000"/>
                  </a:schemeClr>
                </a:solidFill>
                <a:cs typeface="B Nazanin" panose="00000400000000000000" pitchFamily="2" charset="-78"/>
              </a:rPr>
              <a:t>باورهای </a:t>
            </a:r>
            <a:r>
              <a:rPr lang="ar-SA" sz="2800" b="1" dirty="0">
                <a:solidFill>
                  <a:schemeClr val="accent1">
                    <a:lumMod val="25000"/>
                  </a:schemeClr>
                </a:solidFill>
                <a:cs typeface="B Nazanin" panose="00000400000000000000" pitchFamily="2" charset="-78"/>
              </a:rPr>
              <a:t>غلط افراد موجب این مسئله است</a:t>
            </a:r>
            <a:endParaRPr lang="en-US" sz="28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28</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3600" b="1" dirty="0">
                <a:solidFill>
                  <a:srgbClr val="FF0000"/>
                </a:solidFill>
                <a:cs typeface="B Nazanin" panose="00000400000000000000" pitchFamily="2" charset="-78"/>
              </a:rPr>
              <a:t>عوامل موثر بر تغییر نگرش(ادامه):</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150000"/>
              </a:lnSpc>
              <a:buClr>
                <a:schemeClr val="accent1">
                  <a:lumMod val="75000"/>
                </a:schemeClr>
              </a:buClr>
            </a:pPr>
            <a:r>
              <a:rPr lang="ar-SA" sz="2800" b="1" dirty="0">
                <a:solidFill>
                  <a:schemeClr val="accent1">
                    <a:lumMod val="25000"/>
                  </a:schemeClr>
                </a:solidFill>
                <a:cs typeface="B Nazanin" panose="00000400000000000000" pitchFamily="2" charset="-78"/>
              </a:rPr>
              <a:t>عوامل محیطی(قیمت، دسترسی، کیفیت):</a:t>
            </a:r>
            <a:endParaRPr lang="en-US" sz="2800" b="1" dirty="0">
              <a:solidFill>
                <a:schemeClr val="accent1">
                  <a:lumMod val="25000"/>
                </a:schemeClr>
              </a:solidFill>
              <a:cs typeface="B Nazanin" panose="00000400000000000000" pitchFamily="2" charset="-78"/>
            </a:endParaRPr>
          </a:p>
          <a:p>
            <a:pPr marL="0" indent="0" algn="justLow" rtl="1">
              <a:lnSpc>
                <a:spcPct val="150000"/>
              </a:lnSpc>
              <a:buFont typeface="Wingdings 2"/>
              <a:buNone/>
            </a:pPr>
            <a:r>
              <a:rPr lang="ar-SA" sz="2800" b="1" dirty="0">
                <a:solidFill>
                  <a:schemeClr val="accent1">
                    <a:lumMod val="25000"/>
                  </a:schemeClr>
                </a:solidFill>
                <a:cs typeface="B Nazanin" panose="00000400000000000000" pitchFamily="2" charset="-78"/>
              </a:rPr>
              <a:t>شاید برای بعضی از شماها پیش آمده است که فرصت خورن نهار را ندارید و بالجبار به سراغ فست فود می روید.</a:t>
            </a:r>
            <a:endParaRPr lang="fa-IR" sz="2800" b="1" dirty="0">
              <a:solidFill>
                <a:schemeClr val="accent1">
                  <a:lumMod val="25000"/>
                </a:schemeClr>
              </a:solidFill>
              <a:cs typeface="B Nazanin" panose="00000400000000000000" pitchFamily="2" charset="-78"/>
            </a:endParaRPr>
          </a:p>
          <a:p>
            <a:pPr marL="0" indent="0" algn="ctr" rtl="1">
              <a:lnSpc>
                <a:spcPct val="160000"/>
              </a:lnSpc>
              <a:buNone/>
            </a:pPr>
            <a:r>
              <a:rPr lang="ar-SA" sz="3600" b="1" dirty="0" smtClean="0">
                <a:solidFill>
                  <a:schemeClr val="accent3">
                    <a:lumMod val="25000"/>
                  </a:schemeClr>
                </a:solidFill>
                <a:cs typeface="B Nazanin" panose="00000400000000000000" pitchFamily="2" charset="-78"/>
              </a:rPr>
              <a:t>اینطور </a:t>
            </a:r>
            <a:r>
              <a:rPr lang="ar-SA" sz="3600" b="1" dirty="0">
                <a:solidFill>
                  <a:schemeClr val="accent3">
                    <a:lumMod val="25000"/>
                  </a:schemeClr>
                </a:solidFill>
                <a:cs typeface="B Nazanin" panose="00000400000000000000" pitchFamily="2" charset="-78"/>
              </a:rPr>
              <a:t>نیست</a:t>
            </a:r>
            <a:r>
              <a:rPr lang="ar-SA" sz="3600" b="1" dirty="0" smtClean="0">
                <a:solidFill>
                  <a:schemeClr val="accent3">
                    <a:lumMod val="25000"/>
                  </a:schemeClr>
                </a:solidFill>
                <a:cs typeface="B Nazanin" panose="00000400000000000000" pitchFamily="2" charset="-78"/>
              </a:rPr>
              <a:t>؟</a:t>
            </a:r>
            <a:r>
              <a:rPr lang="fa-IR" sz="3600" b="1" dirty="0" smtClean="0">
                <a:solidFill>
                  <a:schemeClr val="accent3">
                    <a:lumMod val="25000"/>
                  </a:schemeClr>
                </a:solidFill>
                <a:cs typeface="B Nazanin" panose="00000400000000000000" pitchFamily="2" charset="-78"/>
              </a:rPr>
              <a:t>؟</a:t>
            </a:r>
            <a:endParaRPr lang="en-US" sz="3600" b="1" dirty="0">
              <a:solidFill>
                <a:schemeClr val="accent3">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29</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r>
              <a:rPr lang="fa-IR" sz="4400" b="1" dirty="0" smtClean="0">
                <a:solidFill>
                  <a:srgbClr val="FF0000"/>
                </a:solidFill>
                <a:cs typeface="B Nazanin" panose="00000400000000000000" pitchFamily="2" charset="-78"/>
              </a:rPr>
              <a:t>تعریف نگرش</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r" rtl="1">
              <a:lnSpc>
                <a:spcPct val="250000"/>
              </a:lnSpc>
              <a:buClr>
                <a:schemeClr val="accent4">
                  <a:lumMod val="50000"/>
                </a:schemeClr>
              </a:buClr>
              <a:buSzPct val="70000"/>
              <a:buFont typeface="Wingdings 2" panose="05020102010507070707" pitchFamily="18" charset="2"/>
              <a:buChar char=""/>
            </a:pPr>
            <a:r>
              <a:rPr lang="fa-IR" sz="3600" b="1" dirty="0" smtClean="0">
                <a:solidFill>
                  <a:schemeClr val="accent1">
                    <a:lumMod val="25000"/>
                  </a:schemeClr>
                </a:solidFill>
                <a:cs typeface="B Nazanin" panose="00000400000000000000" pitchFamily="2" charset="-78"/>
              </a:rPr>
              <a:t>تمایلی </a:t>
            </a:r>
            <a:r>
              <a:rPr lang="fa-IR" sz="3600" b="1" dirty="0">
                <a:solidFill>
                  <a:schemeClr val="accent1">
                    <a:lumMod val="25000"/>
                  </a:schemeClr>
                </a:solidFill>
                <a:cs typeface="B Nazanin" panose="00000400000000000000" pitchFamily="2" charset="-78"/>
              </a:rPr>
              <a:t>کم و بیش ثابت است نسبت به واکنش مثبت یا منفی در برابر افراد یا </a:t>
            </a:r>
            <a:r>
              <a:rPr lang="fa-IR" sz="3600" b="1" dirty="0" smtClean="0">
                <a:solidFill>
                  <a:schemeClr val="accent1">
                    <a:lumMod val="25000"/>
                  </a:schemeClr>
                </a:solidFill>
                <a:cs typeface="B Nazanin" panose="00000400000000000000" pitchFamily="2" charset="-78"/>
              </a:rPr>
              <a:t>اشیاء، </a:t>
            </a:r>
            <a:r>
              <a:rPr lang="fa-IR" sz="3600" b="1" dirty="0">
                <a:solidFill>
                  <a:schemeClr val="accent1">
                    <a:lumMod val="25000"/>
                  </a:schemeClr>
                </a:solidFill>
                <a:cs typeface="B Nazanin" panose="00000400000000000000" pitchFamily="2" charset="-78"/>
              </a:rPr>
              <a:t>از جمله عوامل مربوط به شیوه </a:t>
            </a:r>
            <a:r>
              <a:rPr lang="fa-IR" sz="3600" b="1" dirty="0" smtClean="0">
                <a:solidFill>
                  <a:schemeClr val="accent1">
                    <a:lumMod val="25000"/>
                  </a:schemeClr>
                </a:solidFill>
                <a:cs typeface="B Nazanin" panose="00000400000000000000" pitchFamily="2" charset="-78"/>
              </a:rPr>
              <a:t>زندگی (تغذیه </a:t>
            </a:r>
            <a:r>
              <a:rPr lang="fa-IR" sz="3600" b="1" dirty="0">
                <a:solidFill>
                  <a:schemeClr val="accent1">
                    <a:lumMod val="25000"/>
                  </a:schemeClr>
                </a:solidFill>
                <a:cs typeface="B Nazanin" panose="00000400000000000000" pitchFamily="2" charset="-78"/>
              </a:rPr>
              <a:t>و ورزش)</a:t>
            </a:r>
            <a:endParaRPr lang="en-US" sz="36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3</a:t>
            </a:fld>
            <a:endParaRPr lang="en-US"/>
          </a:p>
        </p:txBody>
      </p:sp>
    </p:spTree>
    <p:extLst>
      <p:ext uri="{BB962C8B-B14F-4D97-AF65-F5344CB8AC3E}">
        <p14:creationId xmlns:p14="http://schemas.microsoft.com/office/powerpoint/2010/main" xmlns="" val="15867200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3600" b="1" dirty="0">
                <a:solidFill>
                  <a:srgbClr val="FF0000"/>
                </a:solidFill>
                <a:cs typeface="B Nazanin" panose="00000400000000000000" pitchFamily="2" charset="-78"/>
              </a:rPr>
              <a:t>عوامل موثر بر تغییر نگرش(ادامه):</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fontScale="70000" lnSpcReduction="20000"/>
          </a:bodyPr>
          <a:lstStyle/>
          <a:p>
            <a:pPr algn="justLow" rtl="1">
              <a:lnSpc>
                <a:spcPct val="160000"/>
              </a:lnSpc>
              <a:buClr>
                <a:schemeClr val="accent1">
                  <a:lumMod val="50000"/>
                </a:schemeClr>
              </a:buClr>
            </a:pPr>
            <a:r>
              <a:rPr lang="ar-SA" sz="3300" b="1" dirty="0">
                <a:solidFill>
                  <a:schemeClr val="accent1">
                    <a:lumMod val="25000"/>
                  </a:schemeClr>
                </a:solidFill>
                <a:cs typeface="B Nazanin" panose="00000400000000000000" pitchFamily="2" charset="-78"/>
              </a:rPr>
              <a:t>من می دانم روغن جامد مضرات بسیاری دارد و استفاده از روغن مایع بهتر است.</a:t>
            </a:r>
            <a:endParaRPr lang="en-US" sz="3300" b="1" dirty="0">
              <a:solidFill>
                <a:schemeClr val="accent1">
                  <a:lumMod val="25000"/>
                </a:schemeClr>
              </a:solidFill>
              <a:cs typeface="B Nazanin" panose="00000400000000000000" pitchFamily="2" charset="-78"/>
            </a:endParaRPr>
          </a:p>
          <a:p>
            <a:pPr algn="justLow" rtl="1">
              <a:lnSpc>
                <a:spcPct val="160000"/>
              </a:lnSpc>
              <a:buClr>
                <a:schemeClr val="accent1">
                  <a:lumMod val="50000"/>
                </a:schemeClr>
              </a:buClr>
            </a:pPr>
            <a:r>
              <a:rPr lang="ar-SA" sz="3300" b="1" dirty="0">
                <a:solidFill>
                  <a:schemeClr val="accent1">
                    <a:lumMod val="25000"/>
                  </a:schemeClr>
                </a:solidFill>
                <a:cs typeface="B Nazanin" panose="00000400000000000000" pitchFamily="2" charset="-78"/>
              </a:rPr>
              <a:t>من خیلی دوست دارم به خاطر سلامتیم روغن مایع مصرف کنم اما چرا عملا مصرف نمی کنم؟؟؟</a:t>
            </a:r>
            <a:endParaRPr lang="en-US" sz="3300" b="1" dirty="0">
              <a:solidFill>
                <a:schemeClr val="accent1">
                  <a:lumMod val="25000"/>
                </a:schemeClr>
              </a:solidFill>
              <a:cs typeface="B Nazanin" panose="00000400000000000000" pitchFamily="2" charset="-78"/>
            </a:endParaRPr>
          </a:p>
          <a:p>
            <a:pPr marL="0" indent="0" algn="justLow" rtl="1">
              <a:lnSpc>
                <a:spcPct val="160000"/>
              </a:lnSpc>
              <a:buClr>
                <a:schemeClr val="accent1">
                  <a:lumMod val="50000"/>
                </a:schemeClr>
              </a:buClr>
              <a:buNone/>
            </a:pPr>
            <a:r>
              <a:rPr lang="ar-SA" sz="3300" b="1" dirty="0">
                <a:solidFill>
                  <a:schemeClr val="accent1">
                    <a:lumMod val="25000"/>
                  </a:schemeClr>
                </a:solidFill>
                <a:cs typeface="B Nazanin" panose="00000400000000000000" pitchFamily="2" charset="-78"/>
              </a:rPr>
              <a:t>1- آیا جایی که من زندگی می کنم روغن مایع وجود داره؟</a:t>
            </a:r>
            <a:endParaRPr lang="en-US" sz="3300" b="1" dirty="0">
              <a:solidFill>
                <a:schemeClr val="accent1">
                  <a:lumMod val="25000"/>
                </a:schemeClr>
              </a:solidFill>
              <a:cs typeface="B Nazanin" panose="00000400000000000000" pitchFamily="2" charset="-78"/>
            </a:endParaRPr>
          </a:p>
          <a:p>
            <a:pPr marL="0" indent="0" algn="justLow" rtl="1">
              <a:lnSpc>
                <a:spcPct val="160000"/>
              </a:lnSpc>
              <a:buClr>
                <a:schemeClr val="accent1">
                  <a:lumMod val="50000"/>
                </a:schemeClr>
              </a:buClr>
              <a:buNone/>
            </a:pPr>
            <a:r>
              <a:rPr lang="ar-SA" sz="3300" b="1" dirty="0">
                <a:solidFill>
                  <a:schemeClr val="accent1">
                    <a:lumMod val="25000"/>
                  </a:schemeClr>
                </a:solidFill>
                <a:cs typeface="B Nazanin" panose="00000400000000000000" pitchFamily="2" charset="-78"/>
              </a:rPr>
              <a:t>2- آیا قیمتش مناسب است؟</a:t>
            </a:r>
            <a:endParaRPr lang="en-US" sz="3300" b="1" dirty="0">
              <a:solidFill>
                <a:schemeClr val="accent1">
                  <a:lumMod val="25000"/>
                </a:schemeClr>
              </a:solidFill>
              <a:cs typeface="B Nazanin" panose="00000400000000000000" pitchFamily="2" charset="-78"/>
            </a:endParaRPr>
          </a:p>
          <a:p>
            <a:pPr marL="0" indent="0" algn="justLow" rtl="1">
              <a:lnSpc>
                <a:spcPct val="160000"/>
              </a:lnSpc>
              <a:buClr>
                <a:schemeClr val="accent1">
                  <a:lumMod val="50000"/>
                </a:schemeClr>
              </a:buClr>
              <a:buNone/>
            </a:pPr>
            <a:r>
              <a:rPr lang="ar-SA" sz="3300" b="1" dirty="0">
                <a:solidFill>
                  <a:schemeClr val="accent1">
                    <a:lumMod val="25000"/>
                  </a:schemeClr>
                </a:solidFill>
                <a:cs typeface="B Nazanin" panose="00000400000000000000" pitchFamily="2" charset="-78"/>
              </a:rPr>
              <a:t>3- آیا خانواده ام تمایل به مصرف دارند؟</a:t>
            </a:r>
            <a:endParaRPr lang="en-US" sz="3300" b="1" dirty="0">
              <a:solidFill>
                <a:schemeClr val="accent1">
                  <a:lumMod val="25000"/>
                </a:schemeClr>
              </a:solidFill>
              <a:cs typeface="B Nazanin" panose="00000400000000000000" pitchFamily="2" charset="-78"/>
            </a:endParaRPr>
          </a:p>
          <a:p>
            <a:pPr marL="0" indent="0" algn="justLow" rtl="1">
              <a:lnSpc>
                <a:spcPct val="160000"/>
              </a:lnSpc>
              <a:buClr>
                <a:schemeClr val="accent1">
                  <a:lumMod val="50000"/>
                </a:schemeClr>
              </a:buClr>
              <a:buNone/>
            </a:pPr>
            <a:r>
              <a:rPr lang="ar-SA" sz="3300" b="1" dirty="0">
                <a:solidFill>
                  <a:schemeClr val="accent1">
                    <a:lumMod val="25000"/>
                  </a:schemeClr>
                </a:solidFill>
                <a:cs typeface="B Nazanin" panose="00000400000000000000" pitchFamily="2" charset="-78"/>
              </a:rPr>
              <a:t>4- آیا غذایی که با روغن مایع پخته می شود مزه اش تغییر نمی کند؟</a:t>
            </a:r>
            <a:endParaRPr lang="en-US" sz="33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30</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algn="r" rtl="1"/>
            <a:r>
              <a:rPr lang="fa-IR" sz="36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rPr>
              <a:t>عوامل موثر بر تغییر نگرش(ادامه):</a:t>
            </a:r>
            <a:endParaRPr lang="en-US" sz="36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justLow" rtl="1">
              <a:lnSpc>
                <a:spcPct val="150000"/>
              </a:lnSpc>
              <a:buClr>
                <a:schemeClr val="accent1">
                  <a:lumMod val="75000"/>
                </a:schemeClr>
              </a:buClr>
            </a:pPr>
            <a:r>
              <a:rPr lang="ar-SA"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عوامل فرهنگی اجتماعی:</a:t>
            </a:r>
            <a:endParaRPr lang="en-US" sz="28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endParaRPr>
          </a:p>
          <a:p>
            <a:pPr marL="0" indent="0" algn="justLow" rtl="1">
              <a:lnSpc>
                <a:spcPct val="150000"/>
              </a:lnSpc>
              <a:buClr>
                <a:schemeClr val="accent1">
                  <a:lumMod val="75000"/>
                </a:schemeClr>
              </a:buClr>
              <a:buFont typeface="Wingdings 2"/>
              <a:buNone/>
            </a:pPr>
            <a:r>
              <a:rPr lang="ar-SA" sz="2800" b="1" dirty="0">
                <a:solidFill>
                  <a:schemeClr val="accent1">
                    <a:lumMod val="25000"/>
                  </a:schemeClr>
                </a:solidFill>
                <a:cs typeface="B Nazanin" panose="00000400000000000000" pitchFamily="2" charset="-78"/>
              </a:rPr>
              <a:t>برای بروز یک رفتار علاوه بر آگاهی عوامل دیگری مثل ننگ اجتماعی،</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آداب و رسوم،</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فرهنگ،</a:t>
            </a:r>
            <a:r>
              <a:rPr lang="fa-IR" sz="2800" b="1" dirty="0">
                <a:solidFill>
                  <a:schemeClr val="accent1">
                    <a:lumMod val="25000"/>
                  </a:schemeClr>
                </a:solidFill>
                <a:cs typeface="B Nazanin" panose="00000400000000000000" pitchFamily="2" charset="-78"/>
              </a:rPr>
              <a:t> </a:t>
            </a:r>
            <a:r>
              <a:rPr lang="ar-SA" sz="2800" b="1" dirty="0">
                <a:solidFill>
                  <a:schemeClr val="accent1">
                    <a:lumMod val="25000"/>
                  </a:schemeClr>
                </a:solidFill>
                <a:cs typeface="B Nazanin" panose="00000400000000000000" pitchFamily="2" charset="-78"/>
              </a:rPr>
              <a:t>عوامل اقتصادی، اصل لذت از یک رفتار نامطلوب و...نیز در بروز رفتار مؤثر است.</a:t>
            </a:r>
            <a:endParaRPr lang="en-US" sz="28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31</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400" b="1" dirty="0">
                <a:solidFill>
                  <a:srgbClr val="FF0000"/>
                </a:solidFill>
                <a:cs typeface="B Nazanin" panose="00000400000000000000" pitchFamily="2" charset="-78"/>
              </a:rPr>
              <a:t>عوامل موثر بر تغییر </a:t>
            </a:r>
            <a:r>
              <a:rPr lang="fa-IR" sz="4400" b="1" dirty="0" smtClean="0">
                <a:solidFill>
                  <a:srgbClr val="FF0000"/>
                </a:solidFill>
                <a:cs typeface="B Nazanin" panose="00000400000000000000" pitchFamily="2" charset="-78"/>
              </a:rPr>
              <a:t>رفتار:</a:t>
            </a:r>
            <a:endParaRPr lang="en-US" sz="44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marL="0" indent="0" algn="justLow" rtl="1">
              <a:lnSpc>
                <a:spcPct val="140000"/>
              </a:lnSpc>
              <a:buNone/>
            </a:pPr>
            <a:r>
              <a:rPr lang="ar-SA" sz="2400" b="1" dirty="0" smtClean="0">
                <a:solidFill>
                  <a:schemeClr val="accent3">
                    <a:lumMod val="25000"/>
                  </a:schemeClr>
                </a:solidFill>
                <a:cs typeface="B Nazanin" panose="00000400000000000000" pitchFamily="2" charset="-78"/>
              </a:rPr>
              <a:t>در </a:t>
            </a:r>
            <a:r>
              <a:rPr lang="ar-SA" sz="2400" b="1" dirty="0">
                <a:solidFill>
                  <a:schemeClr val="accent3">
                    <a:lumMod val="25000"/>
                  </a:schemeClr>
                </a:solidFill>
                <a:cs typeface="B Nazanin" panose="00000400000000000000" pitchFamily="2" charset="-78"/>
              </a:rPr>
              <a:t>مورد رفتار نیز تعیین کنندهای متعددی وجود دارد که فقط دو تای آنها داشتن آگاهی و نگرش است.</a:t>
            </a:r>
            <a:endParaRPr lang="en-US" sz="2400" b="1" dirty="0">
              <a:solidFill>
                <a:schemeClr val="accent3">
                  <a:lumMod val="25000"/>
                </a:schemeClr>
              </a:solidFill>
              <a:cs typeface="B Nazanin" panose="00000400000000000000" pitchFamily="2" charset="-78"/>
            </a:endParaRPr>
          </a:p>
          <a:p>
            <a:pPr algn="justLow" rtl="1">
              <a:lnSpc>
                <a:spcPct val="140000"/>
              </a:lnSpc>
              <a:buClr>
                <a:schemeClr val="accent1">
                  <a:lumMod val="75000"/>
                </a:schemeClr>
              </a:buClr>
            </a:pPr>
            <a:r>
              <a:rPr lang="ar-SA" sz="23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وابستگی جسمی-روانی:</a:t>
            </a:r>
            <a:endParaRPr lang="en-US" sz="23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endParaRPr>
          </a:p>
          <a:p>
            <a:pPr marL="0" indent="0" algn="justLow" rtl="1">
              <a:lnSpc>
                <a:spcPct val="140000"/>
              </a:lnSpc>
              <a:buNone/>
            </a:pPr>
            <a:r>
              <a:rPr lang="ar-SA" sz="2300" b="1" dirty="0">
                <a:solidFill>
                  <a:schemeClr val="accent1">
                    <a:lumMod val="25000"/>
                  </a:schemeClr>
                </a:solidFill>
                <a:cs typeface="B Nazanin" panose="00000400000000000000" pitchFamily="2" charset="-78"/>
              </a:rPr>
              <a:t>دلیل دیگر وابستگی های افراد به برخی عادات مثلا سیگار و یا مواد مخدر است. برخی رفتارها با </a:t>
            </a:r>
            <a:r>
              <a:rPr lang="fa-IR" sz="2300" b="1" dirty="0" smtClean="0">
                <a:solidFill>
                  <a:schemeClr val="accent1">
                    <a:lumMod val="25000"/>
                  </a:schemeClr>
                </a:solidFill>
                <a:cs typeface="B Nazanin" panose="00000400000000000000" pitchFamily="2" charset="-78"/>
              </a:rPr>
              <a:t>آ</a:t>
            </a:r>
            <a:r>
              <a:rPr lang="ar-SA" sz="2300" b="1" dirty="0" smtClean="0">
                <a:solidFill>
                  <a:schemeClr val="accent1">
                    <a:lumMod val="25000"/>
                  </a:schemeClr>
                </a:solidFill>
                <a:cs typeface="B Nazanin" panose="00000400000000000000" pitchFamily="2" charset="-78"/>
              </a:rPr>
              <a:t>نکه </a:t>
            </a:r>
            <a:r>
              <a:rPr lang="ar-SA" sz="2300" b="1" dirty="0">
                <a:solidFill>
                  <a:schemeClr val="accent1">
                    <a:lumMod val="25000"/>
                  </a:schemeClr>
                </a:solidFill>
                <a:cs typeface="B Nazanin" panose="00000400000000000000" pitchFamily="2" charset="-78"/>
              </a:rPr>
              <a:t>فرد بعدا به باور می رسد که مضر </a:t>
            </a:r>
            <a:r>
              <a:rPr lang="ar-SA" sz="2300" b="1" dirty="0" smtClean="0">
                <a:solidFill>
                  <a:schemeClr val="accent1">
                    <a:lumMod val="25000"/>
                  </a:schemeClr>
                </a:solidFill>
                <a:cs typeface="B Nazanin" panose="00000400000000000000" pitchFamily="2" charset="-78"/>
              </a:rPr>
              <a:t>است</a:t>
            </a:r>
            <a:r>
              <a:rPr lang="fa-IR" sz="2300" b="1" dirty="0" smtClean="0">
                <a:solidFill>
                  <a:schemeClr val="accent1">
                    <a:lumMod val="25000"/>
                  </a:schemeClr>
                </a:solidFill>
                <a:cs typeface="B Nazanin" panose="00000400000000000000" pitchFamily="2" charset="-78"/>
              </a:rPr>
              <a:t>، </a:t>
            </a:r>
            <a:r>
              <a:rPr lang="ar-SA" sz="2300" b="1" dirty="0" smtClean="0">
                <a:solidFill>
                  <a:schemeClr val="accent1">
                    <a:lumMod val="25000"/>
                  </a:schemeClr>
                </a:solidFill>
                <a:cs typeface="B Nazanin" panose="00000400000000000000" pitchFamily="2" charset="-78"/>
              </a:rPr>
              <a:t>اما </a:t>
            </a:r>
            <a:r>
              <a:rPr lang="ar-SA" sz="2300" b="1" dirty="0">
                <a:solidFill>
                  <a:schemeClr val="accent1">
                    <a:lumMod val="25000"/>
                  </a:schemeClr>
                </a:solidFill>
                <a:cs typeface="B Nazanin" panose="00000400000000000000" pitchFamily="2" charset="-78"/>
              </a:rPr>
              <a:t>افسوس دیر شده است.چون وابستگی جسمانی و فیزیولوژیکی گریبانگیر شخص شده است و برای تسکین خود رفتار غلط را بر می گزیند در اینجا تغییر رفتار بسی دشوار است.</a:t>
            </a:r>
            <a:endParaRPr lang="en-US" sz="2300" b="1" dirty="0">
              <a:solidFill>
                <a:schemeClr val="accent1">
                  <a:lumMod val="25000"/>
                </a:schemeClr>
              </a:solidFill>
              <a:cs typeface="B Nazanin" panose="00000400000000000000" pitchFamily="2" charset="-78"/>
            </a:endParaRPr>
          </a:p>
          <a:p>
            <a:pPr algn="r" rtl="1"/>
            <a:endParaRPr lang="en-US"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32</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3600" b="1" dirty="0">
                <a:solidFill>
                  <a:srgbClr val="FF0000"/>
                </a:solidFill>
                <a:cs typeface="B Nazanin" panose="00000400000000000000" pitchFamily="2" charset="-78"/>
              </a:rPr>
              <a:t>عوامل موثر بر تغییر </a:t>
            </a:r>
            <a:r>
              <a:rPr lang="fa-IR" sz="3600" b="1" dirty="0" smtClean="0">
                <a:solidFill>
                  <a:srgbClr val="FF0000"/>
                </a:solidFill>
                <a:cs typeface="B Nazanin" panose="00000400000000000000" pitchFamily="2" charset="-78"/>
              </a:rPr>
              <a:t>رفتار(ادامه):</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Autofit/>
          </a:bodyPr>
          <a:lstStyle/>
          <a:p>
            <a:pPr algn="justLow" rtl="1">
              <a:lnSpc>
                <a:spcPct val="160000"/>
              </a:lnSpc>
              <a:buClr>
                <a:schemeClr val="accent1">
                  <a:lumMod val="75000"/>
                </a:schemeClr>
              </a:buClr>
            </a:pPr>
            <a:r>
              <a:rPr lang="ar-SA" sz="24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rPr>
              <a:t>عوامل تقویت کننده رفتار:</a:t>
            </a:r>
            <a:endParaRPr lang="en-US" sz="2400" b="1" dirty="0">
              <a:solidFill>
                <a:schemeClr val="accent1">
                  <a:lumMod val="25000"/>
                </a:schemeClr>
              </a:solidFill>
              <a:effectLst>
                <a:outerShdw blurRad="38100" dist="38100" dir="2700000" algn="tl">
                  <a:srgbClr val="000000">
                    <a:alpha val="43137"/>
                  </a:srgbClr>
                </a:outerShdw>
              </a:effectLst>
              <a:cs typeface="B Nazanin" panose="00000400000000000000" pitchFamily="2" charset="-78"/>
            </a:endParaRPr>
          </a:p>
          <a:p>
            <a:pPr marL="0" indent="0" algn="justLow" rtl="1">
              <a:lnSpc>
                <a:spcPct val="160000"/>
              </a:lnSpc>
              <a:buNone/>
            </a:pPr>
            <a:r>
              <a:rPr lang="ar-SA" sz="2300" b="1" dirty="0">
                <a:solidFill>
                  <a:schemeClr val="accent1">
                    <a:lumMod val="25000"/>
                  </a:schemeClr>
                </a:solidFill>
                <a:cs typeface="B Nazanin" panose="00000400000000000000" pitchFamily="2" charset="-78"/>
              </a:rPr>
              <a:t>تقویت کننده هایی مانند حمایت خانواده، همسالان و سایر افراد مهم، انگیزه های درونی و بیرونی و سیاست های کلان نقش بسیار مهمی در بروز و پایداری رفتارهای سالم دارند. </a:t>
            </a:r>
            <a:endParaRPr lang="fa-IR" sz="2300" b="1" dirty="0" smtClean="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33</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oAutofit/>
          </a:bodyPr>
          <a:lstStyle/>
          <a:p>
            <a:endParaRPr lang="en-US" sz="44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marL="0" indent="0" algn="justLow" rtl="1">
              <a:lnSpc>
                <a:spcPct val="150000"/>
              </a:lnSpc>
              <a:buNone/>
            </a:pPr>
            <a:r>
              <a:rPr lang="fa-IR" sz="4000" b="1" dirty="0" smtClean="0">
                <a:solidFill>
                  <a:schemeClr val="accent1">
                    <a:lumMod val="25000"/>
                  </a:schemeClr>
                </a:solidFill>
                <a:cs typeface="B Nazanin" panose="00000400000000000000" pitchFamily="2" charset="-78"/>
              </a:rPr>
              <a:t>و در نهایت </a:t>
            </a:r>
            <a:r>
              <a:rPr lang="ar-SA" sz="4000" b="1" dirty="0" smtClean="0">
                <a:solidFill>
                  <a:schemeClr val="accent1">
                    <a:lumMod val="25000"/>
                  </a:schemeClr>
                </a:solidFill>
                <a:cs typeface="B Nazanin" panose="00000400000000000000" pitchFamily="2" charset="-78"/>
              </a:rPr>
              <a:t>اگر </a:t>
            </a:r>
            <a:r>
              <a:rPr lang="ar-SA" sz="4000" b="1" dirty="0">
                <a:solidFill>
                  <a:schemeClr val="accent1">
                    <a:lumMod val="25000"/>
                  </a:schemeClr>
                </a:solidFill>
                <a:cs typeface="B Nazanin" panose="00000400000000000000" pitchFamily="2" charset="-78"/>
              </a:rPr>
              <a:t>فردی به درستی آگاه گردد، انگیزش بالایی داشته باشد و مهارت های رفتاری لازم را داشته باشد، </a:t>
            </a:r>
            <a:r>
              <a:rPr lang="ar-SA" sz="4000" b="1" u="sng" dirty="0">
                <a:solidFill>
                  <a:srgbClr val="006600"/>
                </a:solidFill>
                <a:cs typeface="B Nazanin" panose="00000400000000000000" pitchFamily="2" charset="-78"/>
              </a:rPr>
              <a:t>احتمال</a:t>
            </a:r>
            <a:r>
              <a:rPr lang="ar-SA" sz="4000" b="1" dirty="0">
                <a:solidFill>
                  <a:schemeClr val="accent1">
                    <a:lumMod val="25000"/>
                  </a:schemeClr>
                </a:solidFill>
                <a:cs typeface="B Nazanin" panose="00000400000000000000" pitchFamily="2" charset="-78"/>
              </a:rPr>
              <a:t> در پیش گرفتن و حفظ رفتارهای پیشگیرانه را خواهد داشت</a:t>
            </a:r>
            <a:r>
              <a:rPr lang="ar-SA" sz="4400" dirty="0"/>
              <a:t>.</a:t>
            </a:r>
            <a:endParaRPr lang="en-US" sz="4400"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34</a:t>
            </a:fld>
            <a:endParaRPr lang="en-US"/>
          </a:p>
        </p:txBody>
      </p:sp>
    </p:spTree>
    <p:extLst>
      <p:ext uri="{BB962C8B-B14F-4D97-AF65-F5344CB8AC3E}">
        <p14:creationId xmlns:p14="http://schemas.microsoft.com/office/powerpoint/2010/main" xmlns="" val="25710173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098" name="Picture 2" descr="C:\Documents and Settings\ardalan\My Documents\My Pictures\07.jpg"/>
          <p:cNvPicPr>
            <a:picLocks noGrp="1" noChangeAspect="1" noChangeArrowheads="1"/>
          </p:cNvPicPr>
          <p:nvPr>
            <p:ph idx="1"/>
          </p:nvPr>
        </p:nvPicPr>
        <p:blipFill>
          <a:blip r:embed="rId3"/>
          <a:srcRect/>
          <a:stretch>
            <a:fillRect/>
          </a:stretch>
        </p:blipFill>
        <p:spPr bwMode="auto">
          <a:xfrm>
            <a:off x="0" y="1"/>
            <a:ext cx="9144000" cy="6857999"/>
          </a:xfrm>
          <a:prstGeom prst="rect">
            <a:avLst/>
          </a:prstGeom>
          <a:noFill/>
        </p:spPr>
      </p:pic>
      <p:sp>
        <p:nvSpPr>
          <p:cNvPr id="3" name="TextBox 2"/>
          <p:cNvSpPr txBox="1"/>
          <p:nvPr/>
        </p:nvSpPr>
        <p:spPr>
          <a:xfrm>
            <a:off x="107504" y="692696"/>
            <a:ext cx="4176464" cy="2123658"/>
          </a:xfrm>
          <a:prstGeom prst="rect">
            <a:avLst/>
          </a:prstGeom>
          <a:noFill/>
        </p:spPr>
        <p:txBody>
          <a:bodyPr wrap="square" rtlCol="0">
            <a:spAutoFit/>
          </a:bodyPr>
          <a:lstStyle/>
          <a:p>
            <a:pPr algn="ctr"/>
            <a:r>
              <a:rPr lang="fa-IR" sz="6600" b="1" dirty="0" smtClean="0">
                <a:solidFill>
                  <a:schemeClr val="accent4">
                    <a:lumMod val="75000"/>
                  </a:schemeClr>
                </a:solidFill>
                <a:cs typeface="B Nazanin" panose="00000400000000000000" pitchFamily="2" charset="-78"/>
              </a:rPr>
              <a:t>موفق و پیروز</a:t>
            </a:r>
          </a:p>
          <a:p>
            <a:pPr algn="ctr"/>
            <a:r>
              <a:rPr lang="fa-IR" sz="6600" b="1" dirty="0" smtClean="0">
                <a:solidFill>
                  <a:schemeClr val="accent4">
                    <a:lumMod val="75000"/>
                  </a:schemeClr>
                </a:solidFill>
                <a:cs typeface="B Nazanin" panose="00000400000000000000" pitchFamily="2" charset="-78"/>
              </a:rPr>
              <a:t> باشید</a:t>
            </a:r>
            <a:endParaRPr lang="en-US" sz="6600" b="1" dirty="0">
              <a:solidFill>
                <a:schemeClr val="accent4">
                  <a:lumMod val="75000"/>
                </a:schemeClr>
              </a:solidFill>
              <a:cs typeface="B Nazanin" panose="00000400000000000000" pitchFamily="2" charset="-78"/>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35</a:t>
            </a:fld>
            <a:endParaRPr lang="en-US"/>
          </a:p>
        </p:txBody>
      </p:sp>
      <p:sp>
        <p:nvSpPr>
          <p:cNvPr id="6" name="Footer Placeholder 5"/>
          <p:cNvSpPr>
            <a:spLocks noGrp="1"/>
          </p:cNvSpPr>
          <p:nvPr>
            <p:ph type="ftr" sz="quarter" idx="11"/>
          </p:nvPr>
        </p:nvSpPr>
        <p:spPr/>
        <p:txBody>
          <a:bodyPr/>
          <a:lstStyle/>
          <a:p>
            <a:r>
              <a:rPr lang="fa-IR" smtClean="0"/>
              <a:t>1394</a:t>
            </a:r>
            <a:endParaRPr lang="en-US"/>
          </a:p>
        </p:txBody>
      </p:sp>
    </p:spTree>
    <p:extLst>
      <p:ext uri="{BB962C8B-B14F-4D97-AF65-F5344CB8AC3E}">
        <p14:creationId xmlns:p14="http://schemas.microsoft.com/office/powerpoint/2010/main" xmlns="" val="2113603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algn="r" rtl="1"/>
            <a:r>
              <a:rPr lang="fa-IR" sz="40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rPr>
              <a:t>تعریف </a:t>
            </a:r>
            <a:r>
              <a:rPr lang="fa-IR" sz="4000" b="1" dirty="0" smtClean="0">
                <a:solidFill>
                  <a:schemeClr val="accent3">
                    <a:lumMod val="25000"/>
                  </a:schemeClr>
                </a:solidFill>
                <a:effectLst>
                  <a:outerShdw blurRad="38100" dist="38100" dir="2700000" algn="tl">
                    <a:srgbClr val="000000">
                      <a:alpha val="43137"/>
                    </a:srgbClr>
                  </a:outerShdw>
                </a:effectLst>
                <a:cs typeface="B Nazanin" panose="00000400000000000000" pitchFamily="2" charset="-78"/>
              </a:rPr>
              <a:t>نگرش(ادامه)</a:t>
            </a:r>
            <a:endParaRPr lang="en-US" sz="40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endParaRPr>
          </a:p>
        </p:txBody>
      </p:sp>
      <p:sp>
        <p:nvSpPr>
          <p:cNvPr id="2" name="Content Placeholder 1"/>
          <p:cNvSpPr>
            <a:spLocks noGrp="1"/>
          </p:cNvSpPr>
          <p:nvPr>
            <p:ph sz="quarter" idx="1"/>
          </p:nvPr>
        </p:nvSpPr>
        <p:spPr>
          <a:xfrm>
            <a:off x="323528" y="1340768"/>
            <a:ext cx="8590728" cy="5040560"/>
          </a:xfrm>
        </p:spPr>
        <p:txBody>
          <a:bodyPr>
            <a:noAutofit/>
          </a:bodyPr>
          <a:lstStyle/>
          <a:p>
            <a:pPr algn="justLow" rtl="1">
              <a:lnSpc>
                <a:spcPct val="150000"/>
              </a:lnSpc>
              <a:buClr>
                <a:schemeClr val="accent4">
                  <a:lumMod val="50000"/>
                </a:schemeClr>
              </a:buClr>
              <a:buSzPct val="70000"/>
              <a:buFont typeface="Wingdings 2" panose="05020102010507070707" pitchFamily="18" charset="2"/>
              <a:buChar char="¹"/>
            </a:pPr>
            <a:r>
              <a:rPr lang="fa-IR" sz="3000" b="1" dirty="0">
                <a:solidFill>
                  <a:schemeClr val="accent1">
                    <a:lumMod val="25000"/>
                  </a:schemeClr>
                </a:solidFill>
                <a:cs typeface="B Nazanin" panose="00000400000000000000" pitchFamily="2" charset="-78"/>
              </a:rPr>
              <a:t>نگرش، برخاسته از فرهنگ مادی و معنوی جامعه، خانواده، ارزشها و آرمانهاست.</a:t>
            </a:r>
          </a:p>
          <a:p>
            <a:pPr algn="justLow" rtl="1">
              <a:lnSpc>
                <a:spcPct val="150000"/>
              </a:lnSpc>
              <a:buClr>
                <a:schemeClr val="accent4">
                  <a:lumMod val="50000"/>
                </a:schemeClr>
              </a:buClr>
              <a:buSzPct val="70000"/>
              <a:buFont typeface="Wingdings 2" panose="05020102010507070707" pitchFamily="18" charset="2"/>
              <a:buChar char="¹"/>
            </a:pPr>
            <a:r>
              <a:rPr lang="fa-IR" sz="3000" b="1" dirty="0">
                <a:solidFill>
                  <a:schemeClr val="accent1">
                    <a:lumMod val="25000"/>
                  </a:schemeClr>
                </a:solidFill>
                <a:cs typeface="B Nazanin" panose="00000400000000000000" pitchFamily="2" charset="-78"/>
              </a:rPr>
              <a:t>نگرش ها از محرك هایی كه در پیرامون ما قرار </a:t>
            </a:r>
            <a:r>
              <a:rPr lang="fa-IR" sz="3000" b="1" dirty="0" smtClean="0">
                <a:solidFill>
                  <a:schemeClr val="accent1">
                    <a:lumMod val="25000"/>
                  </a:schemeClr>
                </a:solidFill>
                <a:cs typeface="B Nazanin" panose="00000400000000000000" pitchFamily="2" charset="-78"/>
              </a:rPr>
              <a:t>دارند، </a:t>
            </a:r>
            <a:r>
              <a:rPr lang="fa-IR" sz="3000" b="1" dirty="0">
                <a:solidFill>
                  <a:schemeClr val="accent1">
                    <a:lumMod val="25000"/>
                  </a:schemeClr>
                </a:solidFill>
                <a:cs typeface="B Nazanin" panose="00000400000000000000" pitchFamily="2" charset="-78"/>
              </a:rPr>
              <a:t>شكل </a:t>
            </a:r>
            <a:r>
              <a:rPr lang="fa-IR" sz="3000" b="1" dirty="0" smtClean="0">
                <a:solidFill>
                  <a:schemeClr val="accent1">
                    <a:lumMod val="25000"/>
                  </a:schemeClr>
                </a:solidFill>
                <a:cs typeface="B Nazanin" panose="00000400000000000000" pitchFamily="2" charset="-78"/>
              </a:rPr>
              <a:t>  می </a:t>
            </a:r>
            <a:r>
              <a:rPr lang="fa-IR" sz="3000" b="1" dirty="0">
                <a:solidFill>
                  <a:schemeClr val="accent1">
                    <a:lumMod val="25000"/>
                  </a:schemeClr>
                </a:solidFill>
                <a:cs typeface="B Nazanin" panose="00000400000000000000" pitchFamily="2" charset="-78"/>
              </a:rPr>
              <a:t>گیرند و پس از تشكیل بر عواطف و احساسات و شناخت ما اثر می گذارند.</a:t>
            </a:r>
          </a:p>
          <a:p>
            <a:pPr algn="justLow" rtl="1">
              <a:lnSpc>
                <a:spcPct val="150000"/>
              </a:lnSpc>
              <a:buClr>
                <a:schemeClr val="accent4">
                  <a:lumMod val="50000"/>
                </a:schemeClr>
              </a:buClr>
              <a:buSzPct val="70000"/>
              <a:buFont typeface="Wingdings 2" panose="05020102010507070707" pitchFamily="18" charset="2"/>
              <a:buChar char="¹"/>
            </a:pPr>
            <a:r>
              <a:rPr lang="fa-IR" sz="3000" b="1" dirty="0">
                <a:solidFill>
                  <a:schemeClr val="accent1">
                    <a:lumMod val="25000"/>
                  </a:schemeClr>
                </a:solidFill>
                <a:cs typeface="B Nazanin" panose="00000400000000000000" pitchFamily="2" charset="-78"/>
              </a:rPr>
              <a:t>از آنجا كه نگرش منشا كلیه رفتارهای فردی و اجتماعی است ناچار هستیم برای دگرگون كردن نگرش ها آنها را بشناسیم.</a:t>
            </a:r>
            <a:endParaRPr lang="en-US" sz="30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627784" y="6381328"/>
            <a:ext cx="3581400" cy="365760"/>
          </a:xfrm>
        </p:spPr>
        <p:txBody>
          <a:bodyPr/>
          <a:lstStyle/>
          <a:p>
            <a:pPr algn="ctr"/>
            <a:r>
              <a:rPr lang="fa-IR" smtClean="0"/>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4</a:t>
            </a:fld>
            <a:endParaRPr lang="en-US"/>
          </a:p>
        </p:txBody>
      </p:sp>
    </p:spTree>
    <p:extLst>
      <p:ext uri="{BB962C8B-B14F-4D97-AF65-F5344CB8AC3E}">
        <p14:creationId xmlns:p14="http://schemas.microsoft.com/office/powerpoint/2010/main" xmlns="" val="3907101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000" b="1" dirty="0">
                <a:solidFill>
                  <a:srgbClr val="FF0000"/>
                </a:solidFill>
                <a:cs typeface="B Nazanin" panose="00000400000000000000" pitchFamily="2" charset="-78"/>
              </a:rPr>
              <a:t>تعریف نگرش(ادامه)</a:t>
            </a:r>
            <a:endParaRPr lang="en-US" sz="40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p:txBody>
          <a:bodyPr>
            <a:normAutofit/>
          </a:bodyPr>
          <a:lstStyle/>
          <a:p>
            <a:pPr algn="r" rtl="1">
              <a:lnSpc>
                <a:spcPct val="200000"/>
              </a:lnSpc>
              <a:buClr>
                <a:schemeClr val="accent4">
                  <a:lumMod val="50000"/>
                </a:schemeClr>
              </a:buClr>
              <a:buSzPct val="70000"/>
              <a:buFont typeface="Wingdings 2" panose="05020102010507070707" pitchFamily="18" charset="2"/>
              <a:buChar char="¹"/>
            </a:pPr>
            <a:r>
              <a:rPr lang="fa-IR" sz="2800" b="1" dirty="0">
                <a:solidFill>
                  <a:schemeClr val="accent1">
                    <a:lumMod val="25000"/>
                  </a:schemeClr>
                </a:solidFill>
                <a:cs typeface="B Nazanin" panose="00000400000000000000" pitchFamily="2" charset="-78"/>
              </a:rPr>
              <a:t>نگرش ها از سه مولفه عمده تشکیل می شوند :</a:t>
            </a:r>
            <a:endParaRPr lang="en-US" sz="2800" b="1" dirty="0">
              <a:solidFill>
                <a:schemeClr val="accent1">
                  <a:lumMod val="25000"/>
                </a:schemeClr>
              </a:solidFill>
              <a:cs typeface="B Nazanin" panose="00000400000000000000" pitchFamily="2" charset="-78"/>
            </a:endParaRPr>
          </a:p>
          <a:p>
            <a:pPr marL="0" indent="0" algn="r" rtl="1">
              <a:lnSpc>
                <a:spcPct val="200000"/>
              </a:lnSpc>
              <a:buNone/>
            </a:pPr>
            <a:r>
              <a:rPr lang="fa-IR" sz="3000" b="1" dirty="0">
                <a:solidFill>
                  <a:schemeClr val="accent1">
                    <a:lumMod val="25000"/>
                  </a:schemeClr>
                </a:solidFill>
                <a:cs typeface="B Nazanin" panose="00000400000000000000" pitchFamily="2" charset="-78"/>
              </a:rPr>
              <a:t>مولفه شناختی: </a:t>
            </a:r>
            <a:r>
              <a:rPr lang="ar-SA" sz="3000" b="1" dirty="0">
                <a:solidFill>
                  <a:schemeClr val="accent1">
                    <a:lumMod val="25000"/>
                  </a:schemeClr>
                </a:solidFill>
                <a:cs typeface="B Nazanin" panose="00000400000000000000" pitchFamily="2" charset="-78"/>
              </a:rPr>
              <a:t>باورها، دانش، و دیدگاه های فرد در مورد اشیاء</a:t>
            </a:r>
            <a:endParaRPr lang="en-US" sz="3000" b="1" dirty="0">
              <a:solidFill>
                <a:schemeClr val="accent1">
                  <a:lumMod val="25000"/>
                </a:schemeClr>
              </a:solidFill>
              <a:cs typeface="B Nazanin" panose="00000400000000000000" pitchFamily="2" charset="-78"/>
            </a:endParaRPr>
          </a:p>
          <a:p>
            <a:pPr marL="0" indent="0" algn="r" rtl="1">
              <a:lnSpc>
                <a:spcPct val="200000"/>
              </a:lnSpc>
              <a:buNone/>
            </a:pPr>
            <a:r>
              <a:rPr lang="fa-IR" sz="3000" b="1" dirty="0" smtClean="0">
                <a:solidFill>
                  <a:schemeClr val="accent1">
                    <a:lumMod val="25000"/>
                  </a:schemeClr>
                </a:solidFill>
                <a:cs typeface="B Nazanin" panose="00000400000000000000" pitchFamily="2" charset="-78"/>
              </a:rPr>
              <a:t>مولفه عاطفی: </a:t>
            </a:r>
            <a:r>
              <a:rPr lang="fa-IR" sz="3000" b="1" dirty="0">
                <a:solidFill>
                  <a:schemeClr val="accent1">
                    <a:lumMod val="25000"/>
                  </a:schemeClr>
                </a:solidFill>
                <a:cs typeface="B Nazanin" panose="00000400000000000000" pitchFamily="2" charset="-78"/>
              </a:rPr>
              <a:t>احساس و هیجان </a:t>
            </a:r>
            <a:r>
              <a:rPr lang="fa-IR" sz="3000" b="1" dirty="0" smtClean="0">
                <a:solidFill>
                  <a:schemeClr val="accent1">
                    <a:lumMod val="25000"/>
                  </a:schemeClr>
                </a:solidFill>
                <a:cs typeface="B Nazanin" panose="00000400000000000000" pitchFamily="2" charset="-78"/>
              </a:rPr>
              <a:t>فرد درباره </a:t>
            </a:r>
            <a:r>
              <a:rPr lang="fa-IR" sz="3000" b="1" dirty="0">
                <a:solidFill>
                  <a:schemeClr val="accent1">
                    <a:lumMod val="25000"/>
                  </a:schemeClr>
                </a:solidFill>
                <a:cs typeface="B Nazanin" panose="00000400000000000000" pitchFamily="2" charset="-78"/>
              </a:rPr>
              <a:t>شخص یا شی </a:t>
            </a:r>
            <a:r>
              <a:rPr lang="fa-IR" sz="3000" b="1" dirty="0" smtClean="0">
                <a:solidFill>
                  <a:schemeClr val="accent1">
                    <a:lumMod val="25000"/>
                  </a:schemeClr>
                </a:solidFill>
                <a:cs typeface="B Nazanin" panose="00000400000000000000" pitchFamily="2" charset="-78"/>
              </a:rPr>
              <a:t>ء</a:t>
            </a:r>
          </a:p>
          <a:p>
            <a:pPr marL="0" indent="0" algn="r" rtl="1">
              <a:lnSpc>
                <a:spcPct val="200000"/>
              </a:lnSpc>
              <a:buNone/>
            </a:pPr>
            <a:r>
              <a:rPr lang="fa-IR" sz="3000" b="1" dirty="0" smtClean="0">
                <a:solidFill>
                  <a:schemeClr val="accent1">
                    <a:lumMod val="25000"/>
                  </a:schemeClr>
                </a:solidFill>
                <a:cs typeface="B Nazanin" panose="00000400000000000000" pitchFamily="2" charset="-78"/>
              </a:rPr>
              <a:t>مولفه </a:t>
            </a:r>
            <a:r>
              <a:rPr lang="fa-IR" sz="3000" b="1" dirty="0">
                <a:solidFill>
                  <a:schemeClr val="accent1">
                    <a:lumMod val="25000"/>
                  </a:schemeClr>
                </a:solidFill>
                <a:cs typeface="B Nazanin" panose="00000400000000000000" pitchFamily="2" charset="-78"/>
              </a:rPr>
              <a:t>رفتاری</a:t>
            </a:r>
            <a:r>
              <a:rPr lang="fa-IR" sz="3000" b="1" dirty="0" smtClean="0">
                <a:solidFill>
                  <a:schemeClr val="accent1">
                    <a:lumMod val="25000"/>
                  </a:schemeClr>
                </a:solidFill>
                <a:cs typeface="B Nazanin" panose="00000400000000000000" pitchFamily="2" charset="-78"/>
              </a:rPr>
              <a:t>: </a:t>
            </a:r>
            <a:r>
              <a:rPr lang="ar-SA" sz="3000" b="1" dirty="0">
                <a:solidFill>
                  <a:schemeClr val="accent1">
                    <a:lumMod val="25000"/>
                  </a:schemeClr>
                </a:solidFill>
                <a:cs typeface="B Nazanin" panose="00000400000000000000" pitchFamily="2" charset="-78"/>
              </a:rPr>
              <a:t>مقاصد یا گرایش های رفتاری خاص در قبال اشیاء</a:t>
            </a:r>
            <a:endParaRPr lang="en-US" sz="3000" b="1" dirty="0">
              <a:solidFill>
                <a:schemeClr val="accent1">
                  <a:lumMod val="25000"/>
                </a:schemeClr>
              </a:solidFill>
              <a:cs typeface="B Nazanin" panose="00000400000000000000" pitchFamily="2" charset="-78"/>
            </a:endParaRPr>
          </a:p>
          <a:p>
            <a:pPr algn="r" rtl="1">
              <a:lnSpc>
                <a:spcPct val="200000"/>
              </a:lnSpc>
            </a:pPr>
            <a:endParaRPr lang="en-US" sz="3000" dirty="0"/>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5</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4200" b="1" dirty="0">
                <a:solidFill>
                  <a:srgbClr val="FF0000"/>
                </a:solidFill>
                <a:cs typeface="B Nazanin" panose="00000400000000000000" pitchFamily="2" charset="-78"/>
              </a:rPr>
              <a:t>شکل گیری نگرش ها</a:t>
            </a:r>
            <a:endParaRPr lang="en-US" sz="4200" b="1" dirty="0">
              <a:solidFill>
                <a:srgbClr val="FF0000"/>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6</a:t>
            </a:fld>
            <a:endParaRPr lang="en-US"/>
          </a:p>
        </p:txBody>
      </p:sp>
      <p:sp>
        <p:nvSpPr>
          <p:cNvPr id="2" name="Content Placeholder 1"/>
          <p:cNvSpPr>
            <a:spLocks noGrp="1"/>
          </p:cNvSpPr>
          <p:nvPr>
            <p:ph sz="quarter" idx="1"/>
          </p:nvPr>
        </p:nvSpPr>
        <p:spPr>
          <a:xfrm>
            <a:off x="539552" y="1527048"/>
            <a:ext cx="8064896" cy="4572000"/>
          </a:xfrm>
        </p:spPr>
        <p:txBody>
          <a:bodyPr>
            <a:normAutofit/>
          </a:bodyPr>
          <a:lstStyle/>
          <a:p>
            <a:pPr marL="0" indent="0" algn="justLow" rtl="1">
              <a:lnSpc>
                <a:spcPct val="200000"/>
              </a:lnSpc>
              <a:buNone/>
            </a:pPr>
            <a:r>
              <a:rPr lang="fa-IR" sz="3000" b="1" dirty="0">
                <a:solidFill>
                  <a:schemeClr val="accent1">
                    <a:lumMod val="25000"/>
                  </a:schemeClr>
                </a:solidFill>
                <a:cs typeface="B Nazanin" panose="00000400000000000000" pitchFamily="2" charset="-78"/>
              </a:rPr>
              <a:t>کودکان بدون گرایش به یک دیدگاه خاص سیاسی، فرهنگی و بهداشتی به دنیا می آیند، آنها دیدگاه های خود را با گذشت زمان فرا می </a:t>
            </a:r>
            <a:r>
              <a:rPr lang="fa-IR" sz="3000" b="1" dirty="0" smtClean="0">
                <a:solidFill>
                  <a:schemeClr val="accent1">
                    <a:lumMod val="25000"/>
                  </a:schemeClr>
                </a:solidFill>
                <a:cs typeface="B Nazanin" panose="00000400000000000000" pitchFamily="2" charset="-78"/>
              </a:rPr>
              <a:t>گیرند. </a:t>
            </a:r>
            <a:r>
              <a:rPr lang="fa-IR" sz="3000" b="1" dirty="0">
                <a:solidFill>
                  <a:schemeClr val="accent1">
                    <a:lumMod val="25000"/>
                  </a:schemeClr>
                </a:solidFill>
                <a:cs typeface="B Nazanin" panose="00000400000000000000" pitchFamily="2" charset="-78"/>
              </a:rPr>
              <a:t>ماهیت این فراگیری را می توان با </a:t>
            </a:r>
            <a:r>
              <a:rPr lang="fa-IR" sz="3000" b="1" dirty="0">
                <a:solidFill>
                  <a:schemeClr val="accent1">
                    <a:lumMod val="50000"/>
                  </a:schemeClr>
                </a:solidFill>
                <a:cs typeface="B Nazanin" panose="00000400000000000000" pitchFamily="2" charset="-78"/>
              </a:rPr>
              <a:t>شرطی سازی ابزاری</a:t>
            </a:r>
            <a:r>
              <a:rPr lang="fa-IR" sz="3000" b="1" dirty="0" smtClean="0">
                <a:solidFill>
                  <a:schemeClr val="accent1">
                    <a:lumMod val="25000"/>
                  </a:schemeClr>
                </a:solidFill>
                <a:cs typeface="B Nazanin" panose="00000400000000000000" pitchFamily="2" charset="-78"/>
              </a:rPr>
              <a:t>، </a:t>
            </a:r>
            <a:r>
              <a:rPr lang="fa-IR" sz="3000" b="1" dirty="0">
                <a:solidFill>
                  <a:schemeClr val="accent1">
                    <a:lumMod val="50000"/>
                  </a:schemeClr>
                </a:solidFill>
                <a:cs typeface="B Nazanin" panose="00000400000000000000" pitchFamily="2" charset="-78"/>
              </a:rPr>
              <a:t>سرم</a:t>
            </a:r>
            <a:r>
              <a:rPr lang="fa-IR" sz="3000" b="1" dirty="0" smtClean="0">
                <a:solidFill>
                  <a:schemeClr val="accent1">
                    <a:lumMod val="50000"/>
                  </a:schemeClr>
                </a:solidFill>
                <a:cs typeface="B Nazanin" panose="00000400000000000000" pitchFamily="2" charset="-78"/>
              </a:rPr>
              <a:t>شق </a:t>
            </a:r>
            <a:r>
              <a:rPr lang="fa-IR" sz="3000" b="1" dirty="0">
                <a:solidFill>
                  <a:schemeClr val="accent1">
                    <a:lumMod val="50000"/>
                  </a:schemeClr>
                </a:solidFill>
                <a:cs typeface="B Nazanin" panose="00000400000000000000" pitchFamily="2" charset="-78"/>
              </a:rPr>
              <a:t>گیری </a:t>
            </a:r>
            <a:r>
              <a:rPr lang="fa-IR" sz="3000" b="1" dirty="0">
                <a:solidFill>
                  <a:schemeClr val="accent1">
                    <a:lumMod val="25000"/>
                  </a:schemeClr>
                </a:solidFill>
                <a:cs typeface="B Nazanin" panose="00000400000000000000" pitchFamily="2" charset="-78"/>
              </a:rPr>
              <a:t>و </a:t>
            </a:r>
            <a:r>
              <a:rPr lang="fa-IR" sz="3000" b="1" dirty="0">
                <a:solidFill>
                  <a:schemeClr val="accent1">
                    <a:lumMod val="50000"/>
                  </a:schemeClr>
                </a:solidFill>
                <a:cs typeface="B Nazanin" panose="00000400000000000000" pitchFamily="2" charset="-78"/>
              </a:rPr>
              <a:t>تجربه مستقیم </a:t>
            </a:r>
            <a:r>
              <a:rPr lang="fa-IR" sz="3000" b="1" dirty="0">
                <a:solidFill>
                  <a:schemeClr val="accent1">
                    <a:lumMod val="25000"/>
                  </a:schemeClr>
                </a:solidFill>
                <a:cs typeface="B Nazanin" panose="00000400000000000000" pitchFamily="2" charset="-78"/>
              </a:rPr>
              <a:t>تبیین کرد.</a:t>
            </a:r>
            <a:endParaRPr lang="en-US" sz="3000" b="1" dirty="0">
              <a:solidFill>
                <a:schemeClr val="accent1">
                  <a:lumMod val="25000"/>
                </a:schemeClr>
              </a:solidFill>
              <a:cs typeface="B Nazanin" panose="00000400000000000000" pitchFamily="2" charset="-78"/>
            </a:endParaRPr>
          </a:p>
        </p:txBody>
      </p:sp>
    </p:spTree>
    <p:extLst>
      <p:ext uri="{BB962C8B-B14F-4D97-AF65-F5344CB8AC3E}">
        <p14:creationId xmlns:p14="http://schemas.microsoft.com/office/powerpoint/2010/main" xmlns="" val="19830842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3600" b="1" dirty="0">
                <a:solidFill>
                  <a:srgbClr val="FF0000"/>
                </a:solidFill>
                <a:cs typeface="B Nazanin" panose="00000400000000000000" pitchFamily="2" charset="-78"/>
              </a:rPr>
              <a:t>شکل گیری نگرش </a:t>
            </a:r>
            <a:r>
              <a:rPr lang="fa-IR" sz="3600" b="1" dirty="0" smtClean="0">
                <a:solidFill>
                  <a:srgbClr val="FF0000"/>
                </a:solidFill>
                <a:cs typeface="B Nazanin" panose="00000400000000000000" pitchFamily="2" charset="-78"/>
              </a:rPr>
              <a:t>ها(ادامه)</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a:xfrm>
            <a:off x="301752" y="1527048"/>
            <a:ext cx="8503920" cy="4854280"/>
          </a:xfrm>
        </p:spPr>
        <p:txBody>
          <a:bodyPr>
            <a:noAutofit/>
          </a:bodyPr>
          <a:lstStyle/>
          <a:p>
            <a:pPr algn="r" rtl="1">
              <a:lnSpc>
                <a:spcPct val="170000"/>
              </a:lnSpc>
              <a:buClr>
                <a:schemeClr val="accent1">
                  <a:lumMod val="90000"/>
                </a:schemeClr>
              </a:buClr>
            </a:pPr>
            <a:r>
              <a:rPr lang="fa-IR" sz="3000" b="1" dirty="0">
                <a:solidFill>
                  <a:schemeClr val="accent1">
                    <a:lumMod val="25000"/>
                  </a:schemeClr>
                </a:solidFill>
                <a:cs typeface="B Nazanin" panose="00000400000000000000" pitchFamily="2" charset="-78"/>
              </a:rPr>
              <a:t>شرطی سازی ابزاری</a:t>
            </a:r>
            <a:r>
              <a:rPr lang="fa-IR" sz="3000" b="1" dirty="0" smtClean="0">
                <a:solidFill>
                  <a:schemeClr val="accent1">
                    <a:lumMod val="25000"/>
                  </a:schemeClr>
                </a:solidFill>
                <a:cs typeface="B Nazanin" panose="00000400000000000000" pitchFamily="2" charset="-78"/>
              </a:rPr>
              <a:t>:</a:t>
            </a:r>
          </a:p>
          <a:p>
            <a:pPr marL="0" indent="0" algn="justLow" rtl="1">
              <a:lnSpc>
                <a:spcPct val="170000"/>
              </a:lnSpc>
              <a:buNone/>
            </a:pPr>
            <a:r>
              <a:rPr lang="fa-IR" sz="3000" b="1" dirty="0" smtClean="0">
                <a:solidFill>
                  <a:schemeClr val="accent1">
                    <a:lumMod val="25000"/>
                  </a:schemeClr>
                </a:solidFill>
                <a:cs typeface="B Nazanin" panose="00000400000000000000" pitchFamily="2" charset="-78"/>
              </a:rPr>
              <a:t>واژه </a:t>
            </a:r>
            <a:r>
              <a:rPr lang="fa-IR" sz="3000" b="1" dirty="0">
                <a:solidFill>
                  <a:schemeClr val="accent1">
                    <a:lumMod val="25000"/>
                  </a:schemeClr>
                </a:solidFill>
                <a:cs typeface="B Nazanin" panose="00000400000000000000" pitchFamily="2" charset="-78"/>
              </a:rPr>
              <a:t>کلیدی برای توصیف این فرایند «تقویت» یا «پاداش» است. در طی یک دوره چند ساله کودکان به تدریج بسیاری از نگرش های والدین، کودکان بزرگتر و دیگر افراد مهم را از طریق مواجهه مستمر با برنامه های تقویت و تنبیه فرا می گیرند</a:t>
            </a:r>
            <a:r>
              <a:rPr lang="fa-IR" sz="3000" b="1" dirty="0" smtClean="0">
                <a:solidFill>
                  <a:schemeClr val="accent1">
                    <a:lumMod val="25000"/>
                  </a:schemeClr>
                </a:solidFill>
                <a:cs typeface="B Nazanin" panose="00000400000000000000" pitchFamily="2" charset="-78"/>
              </a:rPr>
              <a:t>.</a:t>
            </a:r>
            <a:endParaRPr lang="en-US" sz="30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7</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584632" cy="1184176"/>
          </a:xfrm>
        </p:spPr>
        <p:txBody>
          <a:bodyPr anchor="ctr">
            <a:noAutofit/>
          </a:bodyPr>
          <a:lstStyle/>
          <a:p>
            <a:pPr rtl="1"/>
            <a:r>
              <a:rPr lang="fa-IR" sz="3600" b="1" dirty="0">
                <a:solidFill>
                  <a:srgbClr val="FF0000"/>
                </a:solidFill>
                <a:cs typeface="B Nazanin" panose="00000400000000000000" pitchFamily="2" charset="-78"/>
              </a:rPr>
              <a:t>شکل گیری نگرش ها(ادامه)</a:t>
            </a:r>
            <a:endParaRPr lang="en-US" sz="3600" b="1" dirty="0">
              <a:solidFill>
                <a:srgbClr val="FF0000"/>
              </a:solidFill>
              <a:cs typeface="B Nazanin" panose="00000400000000000000" pitchFamily="2" charset="-78"/>
            </a:endParaRPr>
          </a:p>
        </p:txBody>
      </p:sp>
      <p:sp>
        <p:nvSpPr>
          <p:cNvPr id="2" name="Content Placeholder 1"/>
          <p:cNvSpPr>
            <a:spLocks noGrp="1"/>
          </p:cNvSpPr>
          <p:nvPr>
            <p:ph sz="quarter" idx="1"/>
          </p:nvPr>
        </p:nvSpPr>
        <p:spPr>
          <a:xfrm>
            <a:off x="323528" y="1412776"/>
            <a:ext cx="8503920" cy="4854280"/>
          </a:xfrm>
        </p:spPr>
        <p:txBody>
          <a:bodyPr>
            <a:noAutofit/>
          </a:bodyPr>
          <a:lstStyle/>
          <a:p>
            <a:pPr algn="r" rtl="1">
              <a:lnSpc>
                <a:spcPct val="150000"/>
              </a:lnSpc>
              <a:buClr>
                <a:schemeClr val="accent1">
                  <a:lumMod val="90000"/>
                </a:schemeClr>
              </a:buClr>
            </a:pPr>
            <a:r>
              <a:rPr lang="fa-IR" sz="3000" b="1" dirty="0">
                <a:solidFill>
                  <a:schemeClr val="accent1">
                    <a:lumMod val="25000"/>
                  </a:schemeClr>
                </a:solidFill>
                <a:cs typeface="B Nazanin" panose="00000400000000000000" pitchFamily="2" charset="-78"/>
              </a:rPr>
              <a:t>سرمشق گیری</a:t>
            </a:r>
            <a:r>
              <a:rPr lang="fa-IR" sz="3000" b="1" dirty="0" smtClean="0">
                <a:solidFill>
                  <a:schemeClr val="accent1">
                    <a:lumMod val="25000"/>
                  </a:schemeClr>
                </a:solidFill>
                <a:cs typeface="B Nazanin" panose="00000400000000000000" pitchFamily="2" charset="-78"/>
              </a:rPr>
              <a:t>:</a:t>
            </a:r>
          </a:p>
          <a:p>
            <a:pPr marL="0" indent="0" algn="justLow" rtl="1">
              <a:lnSpc>
                <a:spcPct val="150000"/>
              </a:lnSpc>
              <a:buClr>
                <a:schemeClr val="accent1">
                  <a:lumMod val="90000"/>
                </a:schemeClr>
              </a:buClr>
              <a:buNone/>
            </a:pPr>
            <a:r>
              <a:rPr lang="fa-IR" sz="3000" b="1" dirty="0" smtClean="0">
                <a:solidFill>
                  <a:schemeClr val="accent1">
                    <a:lumMod val="25000"/>
                  </a:schemeClr>
                </a:solidFill>
                <a:cs typeface="B Nazanin" panose="00000400000000000000" pitchFamily="2" charset="-78"/>
              </a:rPr>
              <a:t>واژه </a:t>
            </a:r>
            <a:r>
              <a:rPr lang="fa-IR" sz="3000" b="1" dirty="0">
                <a:solidFill>
                  <a:schemeClr val="accent1">
                    <a:lumMod val="25000"/>
                  </a:schemeClr>
                </a:solidFill>
                <a:cs typeface="B Nazanin" panose="00000400000000000000" pitchFamily="2" charset="-78"/>
              </a:rPr>
              <a:t>کلیدی این فرایند«الگو برداری» است، کودکان برای بدست آوردن اطلاعات، پیوسته به رفتار بزرگسالان نگاه می کنند . </a:t>
            </a:r>
            <a:endParaRPr lang="en-US" sz="3000" b="1" dirty="0">
              <a:solidFill>
                <a:schemeClr val="accent1">
                  <a:lumMod val="25000"/>
                </a:schemeClr>
              </a:solidFill>
              <a:cs typeface="B Nazanin" panose="00000400000000000000" pitchFamily="2" charset="-78"/>
            </a:endParaRPr>
          </a:p>
          <a:p>
            <a:pPr algn="justLow" rtl="1">
              <a:lnSpc>
                <a:spcPct val="150000"/>
              </a:lnSpc>
              <a:buClr>
                <a:schemeClr val="accent1">
                  <a:lumMod val="90000"/>
                </a:schemeClr>
              </a:buClr>
            </a:pPr>
            <a:r>
              <a:rPr lang="fa-IR" sz="3000" b="1" dirty="0">
                <a:solidFill>
                  <a:schemeClr val="accent1">
                    <a:lumMod val="25000"/>
                  </a:schemeClr>
                </a:solidFill>
                <a:cs typeface="B Nazanin" panose="00000400000000000000" pitchFamily="2" charset="-78"/>
              </a:rPr>
              <a:t>تجربه مستقیم: </a:t>
            </a:r>
            <a:endParaRPr lang="fa-IR" sz="3000" b="1" dirty="0" smtClean="0">
              <a:solidFill>
                <a:schemeClr val="accent1">
                  <a:lumMod val="25000"/>
                </a:schemeClr>
              </a:solidFill>
              <a:cs typeface="B Nazanin" panose="00000400000000000000" pitchFamily="2" charset="-78"/>
            </a:endParaRPr>
          </a:p>
          <a:p>
            <a:pPr marL="0" indent="0" algn="justLow" rtl="1">
              <a:lnSpc>
                <a:spcPct val="150000"/>
              </a:lnSpc>
              <a:buClr>
                <a:schemeClr val="accent1">
                  <a:lumMod val="90000"/>
                </a:schemeClr>
              </a:buClr>
              <a:buNone/>
            </a:pPr>
            <a:r>
              <a:rPr lang="fa-IR" sz="3000" b="1" dirty="0" smtClean="0">
                <a:solidFill>
                  <a:schemeClr val="accent1">
                    <a:lumMod val="25000"/>
                  </a:schemeClr>
                </a:solidFill>
                <a:cs typeface="B Nazanin" panose="00000400000000000000" pitchFamily="2" charset="-78"/>
              </a:rPr>
              <a:t>بسیاری </a:t>
            </a:r>
            <a:r>
              <a:rPr lang="fa-IR" sz="3000" b="1" dirty="0">
                <a:solidFill>
                  <a:schemeClr val="accent1">
                    <a:lumMod val="25000"/>
                  </a:schemeClr>
                </a:solidFill>
                <a:cs typeface="B Nazanin" panose="00000400000000000000" pitchFamily="2" charset="-78"/>
              </a:rPr>
              <a:t>از افراد نظر دیگران درباره یک موضوع یا شخص را به آسانی نمی پذیرند و به تجربه مستقیم نیازمندند</a:t>
            </a:r>
            <a:r>
              <a:rPr lang="fa-IR" sz="3000" b="1" dirty="0" smtClean="0">
                <a:solidFill>
                  <a:schemeClr val="accent1">
                    <a:lumMod val="25000"/>
                  </a:schemeClr>
                </a:solidFill>
                <a:cs typeface="B Nazanin" panose="00000400000000000000" pitchFamily="2" charset="-78"/>
              </a:rPr>
              <a:t>.</a:t>
            </a:r>
            <a:endParaRPr lang="en-US" sz="3000" b="1" dirty="0">
              <a:solidFill>
                <a:schemeClr val="accent1">
                  <a:lumMod val="25000"/>
                </a:schemeClr>
              </a:solidFill>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8</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323528" y="1527048"/>
            <a:ext cx="8496944" cy="4854280"/>
          </a:xfrm>
        </p:spPr>
        <p:txBody>
          <a:bodyPr>
            <a:noAutofit/>
          </a:bodyPr>
          <a:lstStyle/>
          <a:p>
            <a:pPr algn="justLow" rtl="1">
              <a:lnSpc>
                <a:spcPct val="160000"/>
              </a:lnSpc>
              <a:buClr>
                <a:schemeClr val="accent1">
                  <a:lumMod val="90000"/>
                </a:schemeClr>
              </a:buClr>
            </a:pPr>
            <a:r>
              <a:rPr lang="fa-IR" sz="2800" b="1" dirty="0">
                <a:solidFill>
                  <a:schemeClr val="accent1">
                    <a:lumMod val="25000"/>
                  </a:schemeClr>
                </a:solidFill>
                <a:cs typeface="B Nazanin" panose="00000400000000000000" pitchFamily="2" charset="-78"/>
              </a:rPr>
              <a:t>خلاصه آن که شکل گیری نگرش، نخست به صورت فرایند یادگیری آغاز می شود. اما وقتی نگرشی شکل گرفت، </a:t>
            </a:r>
            <a:r>
              <a:rPr lang="fa-IR" sz="2800" b="1" dirty="0">
                <a:solidFill>
                  <a:srgbClr val="800000"/>
                </a:solidFill>
                <a:cs typeface="B Nazanin" panose="00000400000000000000" pitchFamily="2" charset="-78"/>
              </a:rPr>
              <a:t>اصل همسانی شناختی </a:t>
            </a:r>
            <a:r>
              <a:rPr lang="fa-IR" sz="2800" b="1" dirty="0">
                <a:solidFill>
                  <a:schemeClr val="accent1">
                    <a:lumMod val="25000"/>
                  </a:schemeClr>
                </a:solidFill>
                <a:cs typeface="B Nazanin" panose="00000400000000000000" pitchFamily="2" charset="-78"/>
              </a:rPr>
              <a:t>اهمیت فزاینده ای می یابد، یعنی فرد </a:t>
            </a:r>
            <a:r>
              <a:rPr lang="fa-IR" sz="2800" b="1" dirty="0" smtClean="0">
                <a:solidFill>
                  <a:schemeClr val="accent1">
                    <a:lumMod val="25000"/>
                  </a:schemeClr>
                </a:solidFill>
                <a:cs typeface="B Nazanin" panose="00000400000000000000" pitchFamily="2" charset="-78"/>
              </a:rPr>
              <a:t>اطلاعات </a:t>
            </a:r>
            <a:r>
              <a:rPr lang="fa-IR" sz="2800" b="1" dirty="0">
                <a:solidFill>
                  <a:schemeClr val="accent1">
                    <a:lumMod val="25000"/>
                  </a:schemeClr>
                </a:solidFill>
                <a:cs typeface="B Nazanin" panose="00000400000000000000" pitchFamily="2" charset="-78"/>
              </a:rPr>
              <a:t>تازه رسیده را بر حسب آنچه قبلا آموخته است تفسیر می کند. </a:t>
            </a:r>
            <a:r>
              <a:rPr lang="fa-IR" sz="2800" b="1" dirty="0">
                <a:solidFill>
                  <a:srgbClr val="C00000"/>
                </a:solidFill>
                <a:cs typeface="B Nazanin" panose="00000400000000000000" pitchFamily="2" charset="-78"/>
              </a:rPr>
              <a:t>اطلاعات </a:t>
            </a:r>
            <a:r>
              <a:rPr lang="fa-IR" sz="2800" b="1" dirty="0" smtClean="0">
                <a:solidFill>
                  <a:srgbClr val="C00000"/>
                </a:solidFill>
                <a:cs typeface="B Nazanin" panose="00000400000000000000" pitchFamily="2" charset="-78"/>
              </a:rPr>
              <a:t>ناهمسان را </a:t>
            </a:r>
            <a:r>
              <a:rPr lang="fa-IR" sz="2800" b="1" dirty="0">
                <a:solidFill>
                  <a:srgbClr val="C00000"/>
                </a:solidFill>
                <a:cs typeface="B Nazanin" panose="00000400000000000000" pitchFamily="2" charset="-78"/>
              </a:rPr>
              <a:t>انکار </a:t>
            </a:r>
            <a:r>
              <a:rPr lang="fa-IR" sz="2800" b="1" dirty="0">
                <a:solidFill>
                  <a:schemeClr val="accent1">
                    <a:lumMod val="25000"/>
                  </a:schemeClr>
                </a:solidFill>
                <a:cs typeface="B Nazanin" panose="00000400000000000000" pitchFamily="2" charset="-78"/>
              </a:rPr>
              <a:t>و </a:t>
            </a:r>
            <a:r>
              <a:rPr lang="fa-IR" sz="2800" b="1" dirty="0">
                <a:solidFill>
                  <a:srgbClr val="006600"/>
                </a:solidFill>
                <a:cs typeface="B Nazanin" panose="00000400000000000000" pitchFamily="2" charset="-78"/>
              </a:rPr>
              <a:t>اطلاعات همسان را به آسانی می پذیرد. </a:t>
            </a:r>
          </a:p>
          <a:p>
            <a:pPr marL="0" indent="0" algn="ctr" rtl="1">
              <a:lnSpc>
                <a:spcPct val="160000"/>
              </a:lnSpc>
              <a:buNone/>
            </a:pPr>
            <a:r>
              <a:rPr lang="fa-IR" sz="2800" b="1" dirty="0" smtClean="0">
                <a:solidFill>
                  <a:schemeClr val="accent1">
                    <a:lumMod val="25000"/>
                  </a:schemeClr>
                </a:solidFill>
                <a:cs typeface="B Nazanin" panose="00000400000000000000" pitchFamily="2" charset="-78"/>
              </a:rPr>
              <a:t>« این فرایند </a:t>
            </a:r>
            <a:r>
              <a:rPr lang="fa-IR" sz="2800" b="1" dirty="0">
                <a:solidFill>
                  <a:schemeClr val="accent1">
                    <a:lumMod val="25000"/>
                  </a:schemeClr>
                </a:solidFill>
                <a:cs typeface="B Nazanin" panose="00000400000000000000" pitchFamily="2" charset="-78"/>
              </a:rPr>
              <a:t>مداوم و دائمی </a:t>
            </a:r>
            <a:r>
              <a:rPr lang="fa-IR" sz="2800" b="1" dirty="0" smtClean="0">
                <a:solidFill>
                  <a:schemeClr val="accent1">
                    <a:lumMod val="25000"/>
                  </a:schemeClr>
                </a:solidFill>
                <a:cs typeface="B Nazanin" panose="00000400000000000000" pitchFamily="2" charset="-78"/>
              </a:rPr>
              <a:t>است»</a:t>
            </a:r>
            <a:endParaRPr lang="en-US" sz="2800" b="1" dirty="0">
              <a:solidFill>
                <a:schemeClr val="accent1">
                  <a:lumMod val="25000"/>
                </a:schemeClr>
              </a:solidFill>
              <a:cs typeface="B Nazanin" panose="00000400000000000000" pitchFamily="2" charset="-78"/>
            </a:endParaRPr>
          </a:p>
        </p:txBody>
      </p:sp>
      <p:sp>
        <p:nvSpPr>
          <p:cNvPr id="4" name="Title 3"/>
          <p:cNvSpPr>
            <a:spLocks noGrp="1"/>
          </p:cNvSpPr>
          <p:nvPr>
            <p:ph type="title"/>
          </p:nvPr>
        </p:nvSpPr>
        <p:spPr>
          <a:xfrm>
            <a:off x="251520" y="188640"/>
            <a:ext cx="8584632" cy="1184176"/>
          </a:xfrm>
        </p:spPr>
        <p:txBody>
          <a:bodyPr anchor="ctr">
            <a:noAutofit/>
          </a:bodyPr>
          <a:lstStyle/>
          <a:p>
            <a:pPr algn="r" rtl="1"/>
            <a:r>
              <a:rPr lang="fa-IR" sz="36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rPr>
              <a:t>شکل گیری نگرش ها(ادامه)</a:t>
            </a:r>
            <a:endParaRPr lang="en-US" sz="3600" b="1" dirty="0">
              <a:solidFill>
                <a:schemeClr val="accent3">
                  <a:lumMod val="25000"/>
                </a:schemeClr>
              </a:solidFill>
              <a:effectLst>
                <a:outerShdw blurRad="38100" dist="38100" dir="2700000" algn="tl">
                  <a:srgbClr val="000000">
                    <a:alpha val="43137"/>
                  </a:srgbClr>
                </a:outerShdw>
              </a:effectLst>
              <a:cs typeface="B Nazanin" panose="00000400000000000000" pitchFamily="2" charset="-78"/>
            </a:endParaRPr>
          </a:p>
        </p:txBody>
      </p:sp>
      <p:sp>
        <p:nvSpPr>
          <p:cNvPr id="3" name="Footer Placeholder 2"/>
          <p:cNvSpPr>
            <a:spLocks noGrp="1"/>
          </p:cNvSpPr>
          <p:nvPr>
            <p:ph type="ftr" sz="quarter" idx="11"/>
          </p:nvPr>
        </p:nvSpPr>
        <p:spPr>
          <a:xfrm>
            <a:off x="2771800" y="6381328"/>
            <a:ext cx="3581400" cy="365760"/>
          </a:xfrm>
        </p:spPr>
        <p:txBody>
          <a:bodyPr/>
          <a:lstStyle/>
          <a:p>
            <a:pPr algn="ctr"/>
            <a:r>
              <a:rPr lang="fa-IR" smtClean="0">
                <a:solidFill>
                  <a:schemeClr val="accent3">
                    <a:lumMod val="25000"/>
                  </a:schemeClr>
                </a:solidFill>
              </a:rPr>
              <a:t>1394</a:t>
            </a:r>
            <a:endParaRPr lang="en-US" dirty="0">
              <a:solidFill>
                <a:schemeClr val="accent3">
                  <a:lumMod val="25000"/>
                </a:schemeClr>
              </a:solidFill>
            </a:endParaRPr>
          </a:p>
        </p:txBody>
      </p:sp>
      <p:sp>
        <p:nvSpPr>
          <p:cNvPr id="5" name="Slide Number Placeholder 4"/>
          <p:cNvSpPr>
            <a:spLocks noGrp="1"/>
          </p:cNvSpPr>
          <p:nvPr>
            <p:ph type="sldNum" sz="quarter" idx="12"/>
          </p:nvPr>
        </p:nvSpPr>
        <p:spPr/>
        <p:txBody>
          <a:bodyPr/>
          <a:lstStyle/>
          <a:p>
            <a:fld id="{A4475522-BD9F-45C3-949D-922AC3ED8CB5}" type="slidenum">
              <a:rPr lang="en-US" smtClean="0"/>
              <a:pPr/>
              <a:t>9</a:t>
            </a:fld>
            <a:endParaRPr lang="en-US"/>
          </a:p>
        </p:txBody>
      </p:sp>
    </p:spTree>
    <p:extLst>
      <p:ext uri="{BB962C8B-B14F-4D97-AF65-F5344CB8AC3E}">
        <p14:creationId xmlns:p14="http://schemas.microsoft.com/office/powerpoint/2010/main" xmlns="" val="19830842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DAA454"/>
      </a:dk2>
      <a:lt2>
        <a:srgbClr val="ECE9C6"/>
      </a:lt2>
      <a:accent1>
        <a:srgbClr val="FABBAF"/>
      </a:accent1>
      <a:accent2>
        <a:srgbClr val="E6B681"/>
      </a:accent2>
      <a:accent3>
        <a:srgbClr val="EECEAA"/>
      </a:accent3>
      <a:accent4>
        <a:srgbClr val="F79987"/>
      </a:accent4>
      <a:accent5>
        <a:srgbClr val="F78F7A"/>
      </a:accent5>
      <a:accent6>
        <a:srgbClr val="B2B2B2"/>
      </a:accent6>
      <a:hlink>
        <a:srgbClr val="CC9900"/>
      </a:hlink>
      <a:folHlink>
        <a:srgbClr val="E8C89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0">
    <a:dk1>
      <a:sysClr val="windowText" lastClr="000000"/>
    </a:dk1>
    <a:lt1>
      <a:sysClr val="window" lastClr="FFFFFF"/>
    </a:lt1>
    <a:dk2>
      <a:srgbClr val="DAA454"/>
    </a:dk2>
    <a:lt2>
      <a:srgbClr val="ECE9C6"/>
    </a:lt2>
    <a:accent1>
      <a:srgbClr val="FABBAF"/>
    </a:accent1>
    <a:accent2>
      <a:srgbClr val="E6B681"/>
    </a:accent2>
    <a:accent3>
      <a:srgbClr val="EECEAA"/>
    </a:accent3>
    <a:accent4>
      <a:srgbClr val="F79987"/>
    </a:accent4>
    <a:accent5>
      <a:srgbClr val="F78F7A"/>
    </a:accent5>
    <a:accent6>
      <a:srgbClr val="B2B2B2"/>
    </a:accent6>
    <a:hlink>
      <a:srgbClr val="CC9900"/>
    </a:hlink>
    <a:folHlink>
      <a:srgbClr val="E8C898"/>
    </a:folHlink>
  </a:clrScheme>
</a:themeOverride>
</file>

<file path=docProps/app.xml><?xml version="1.0" encoding="utf-8"?>
<Properties xmlns="http://schemas.openxmlformats.org/officeDocument/2006/extended-properties" xmlns:vt="http://schemas.openxmlformats.org/officeDocument/2006/docPropsVTypes">
  <Template/>
  <TotalTime>813</TotalTime>
  <Words>1786</Words>
  <Application>Microsoft Office PowerPoint</Application>
  <PresentationFormat>On-screen Show (4:3)</PresentationFormat>
  <Paragraphs>208</Paragraphs>
  <Slides>35</Slides>
  <Notes>31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Civic</vt:lpstr>
      <vt:lpstr>Slide 1</vt:lpstr>
      <vt:lpstr>نگرش  و  چگونگی تغییر آن</vt:lpstr>
      <vt:lpstr>تعریف نگرش</vt:lpstr>
      <vt:lpstr>تعریف نگرش(ادامه)</vt:lpstr>
      <vt:lpstr>تعریف نگرش(ادامه)</vt:lpstr>
      <vt:lpstr>شکل گیری نگرش ها</vt:lpstr>
      <vt:lpstr>شکل گیری نگرش ها(ادامه)</vt:lpstr>
      <vt:lpstr>شکل گیری نگرش ها(ادامه)</vt:lpstr>
      <vt:lpstr>شکل گیری نگرش ها(ادامه)</vt:lpstr>
      <vt:lpstr>Slide 10</vt:lpstr>
      <vt:lpstr>1- انجمادزایی: </vt:lpstr>
      <vt:lpstr>2- جایگزینی:</vt:lpstr>
      <vt:lpstr>3- انجماد مجدد:</vt:lpstr>
      <vt:lpstr>عوامل ناکامی در تغییر نگرشها کدامند؟</vt:lpstr>
      <vt:lpstr>Slide 15</vt:lpstr>
      <vt:lpstr>پیامد تغییر نگرش:</vt:lpstr>
      <vt:lpstr>ویژگی های برقرار کننده ارتباط:</vt:lpstr>
      <vt:lpstr>ویژگی های برقرار کننده ارتباط(ادامه):</vt:lpstr>
      <vt:lpstr>ویژگی های برقرار کننده ارتباط(ادامه):</vt:lpstr>
      <vt:lpstr>ویژگی های ارتباط (ماهیت پیام):</vt:lpstr>
      <vt:lpstr>ویژگی های ارتباط (ادامه):</vt:lpstr>
      <vt:lpstr>ویژگی های گیرندگان پیام (مخاطبان):</vt:lpstr>
      <vt:lpstr>ویژگی های گیرندگان پیام (ادامه):</vt:lpstr>
      <vt:lpstr>رسانه یا وسیله ارتباط:</vt:lpstr>
      <vt:lpstr>Slide 25</vt:lpstr>
      <vt:lpstr>Slide 26</vt:lpstr>
      <vt:lpstr>عوامل موثر بر تغییر نگرش:</vt:lpstr>
      <vt:lpstr>عوامل موثر بر تغییر نگرش(ادامه):</vt:lpstr>
      <vt:lpstr>عوامل موثر بر تغییر نگرش(ادامه):</vt:lpstr>
      <vt:lpstr>عوامل موثر بر تغییر نگرش(ادامه):</vt:lpstr>
      <vt:lpstr>عوامل موثر بر تغییر نگرش(ادامه):</vt:lpstr>
      <vt:lpstr>عوامل موثر بر تغییر رفتار:</vt:lpstr>
      <vt:lpstr>عوامل موثر بر تغییر رفتار(ادامه):</vt:lpstr>
      <vt:lpstr>Slide 34</vt:lpstr>
      <vt:lpstr>Slide 35</vt:lpstr>
    </vt:vector>
  </TitlesOfParts>
  <Company>Gerdoo.Net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Gerdoo</dc:creator>
  <cp:lastModifiedBy>MRT</cp:lastModifiedBy>
  <cp:revision>35</cp:revision>
  <dcterms:created xsi:type="dcterms:W3CDTF">2001-12-31T20:51:48Z</dcterms:created>
  <dcterms:modified xsi:type="dcterms:W3CDTF">2015-05-21T04:54:22Z</dcterms:modified>
</cp:coreProperties>
</file>