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BD68D4-62CF-45EC-8BA4-F4ABA3C71AF2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EC20645-CB3F-4626-97C9-7E142C6FEF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tac.ir&#1608;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38400" y="1752600"/>
            <a:ext cx="6400800" cy="2286000"/>
          </a:xfrm>
        </p:spPr>
        <p:txBody>
          <a:bodyPr/>
          <a:lstStyle/>
          <a:p>
            <a:pPr algn="r" rtl="1"/>
            <a:r>
              <a:rPr lang="fa-IR" dirty="0" smtClean="0">
                <a:cs typeface="B Kamran Outline" pitchFamily="2" charset="-78"/>
              </a:rPr>
              <a:t>بررسی اصالت کالاهای سلامت محور</a:t>
            </a:r>
            <a:endParaRPr lang="en-US" dirty="0">
              <a:cs typeface="B Kamran Outline" pitchFamily="2" charset="-78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362200" y="3810000"/>
            <a:ext cx="6400800" cy="1509712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شبکه بهداشت و درمان بندرانزلی _ واحد </a:t>
            </a:r>
            <a:r>
              <a:rPr lang="fa-IR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نظارت بر مواد </a:t>
            </a:r>
            <a:r>
              <a:rPr lang="fa-IR" dirty="0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غذایی</a:t>
            </a:r>
          </a:p>
          <a:p>
            <a:pPr algn="ctr" rtl="1"/>
            <a:endParaRPr lang="fa-IR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pPr algn="ctr" rtl="1"/>
            <a:r>
              <a:rPr lang="fa-IR" smtClean="0">
                <a:solidFill>
                  <a:schemeClr val="tx2">
                    <a:lumMod val="75000"/>
                  </a:schemeClr>
                </a:solidFill>
                <a:cs typeface="B Titr" pitchFamily="2" charset="-78"/>
              </a:rPr>
              <a:t>1395</a:t>
            </a:r>
            <a:endParaRPr lang="en-US" dirty="0" smtClean="0">
              <a:solidFill>
                <a:schemeClr val="tx2">
                  <a:lumMod val="75000"/>
                </a:schemeClr>
              </a:solidFill>
              <a:cs typeface="B Titr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spli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8080" cy="808038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effectLst/>
                <a:cs typeface="B Compset" pitchFamily="2" charset="-78"/>
              </a:rPr>
              <a:t>پیام های دریافتی از استعلام:</a:t>
            </a:r>
            <a:endParaRPr lang="en-US" sz="2800" dirty="0">
              <a:effectLst/>
              <a:cs typeface="B Compset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524000"/>
            <a:ext cx="7943088" cy="5105400"/>
          </a:xfrm>
        </p:spPr>
        <p:txBody>
          <a:bodyPr>
            <a:noAutofit/>
          </a:bodyPr>
          <a:lstStyle/>
          <a:p>
            <a:pPr lvl="0" algn="r" rtl="1"/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اصالت این فرآورده مورد تأیید است.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اصالت این فرآورده قبلا توسط همین سامانه/دستگاه کنترل شده است.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اصالت این فرآورده قبلا توسط سامانه/دستگاه دیگری کنترل شده است.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این فرآورده تقلبی است.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تاریخ مصرف این فرآورده گذشته است؛ لطفا از مصرف آن خودداری فرمایید. 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لطفا از مصرف فرآورده خودداری کرده و آن را به محلی که از آن خریده اید، بازگردانید. 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algn="r" rtl="1"/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مصرف کننده ی گرامی به دلیل عدم بارگذاری کامل اطلاعات این فرآورده، امکان پاسخ گویی توسط سامانه ی ردیابی، رهگیری و کنترل اصالت فرآورده های سلامت وجود ندارد. لطفا طی روزهای آینده مجددا تلاش کنید. 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924800" cy="58673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990600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Compset" pitchFamily="2" charset="-78"/>
              </a:rPr>
              <a:t>تعریف محصولات آرایشی و بهداشتی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Compset" pitchFamily="2" charset="-78"/>
            </a:endParaRPr>
          </a:p>
        </p:txBody>
      </p:sp>
      <p:pic>
        <p:nvPicPr>
          <p:cNvPr id="7" name="Content Placeholder 6" descr="downloa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600200"/>
            <a:ext cx="4856371" cy="3851275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943600" y="2209800"/>
            <a:ext cx="3200400" cy="3886200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مواد یا محصولاتی که با قسمت های مختلف خارجی بدن (از جمله پوست، مو، ناخن، لب و حتی دندان ها) به منظور تمیز کردن، معطر کردن، تغییر ظاهر، تغییر بو و یا محافظت از عوامل خارجی در تماس هستند. 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274638"/>
            <a:ext cx="8077200" cy="1143000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cs typeface="B Compset" pitchFamily="2" charset="-78"/>
              </a:rPr>
              <a:t>محصولات آرایشی و بهداشتی به طور کلی شامل موارد ذیل می باشند:</a:t>
            </a:r>
            <a:endParaRPr lang="en-US" sz="2800" dirty="0">
              <a:cs typeface="B Compset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6800" y="1981200"/>
            <a:ext cx="8077200" cy="4648200"/>
          </a:xfrm>
        </p:spPr>
        <p:txBody>
          <a:bodyPr>
            <a:normAutofit/>
          </a:bodyPr>
          <a:lstStyle/>
          <a:p>
            <a:pPr lvl="0" algn="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فرآورده های آرایشی نظیر انواع کرم ها و پودرهای آرایشی ، فرآورده های چشم، لب، مو و ناخن...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lvl="0" algn="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فرآورده های شوینده و بهداشتی نظیر صابون، دهان و دندان،خوشبوکننده ها، پودرها و مواد پاک کننده، سفیدکننده ها...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lvl="0" algn="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فرآورده های سلولزی و پلیمری نظیر دستمال کاغذی، نوار و پدهای بهداشتی، پوشک، پنبه... و انواع بطری، پستانک، مسواک، دستکش...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algn="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فرآورده های سموم خانگی نظیر حشره کش ها و دافع حشرات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 spd="slow">
    <p:pull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953000"/>
            <a:ext cx="9144000" cy="1905000"/>
          </a:xfrm>
        </p:spPr>
        <p:txBody>
          <a:bodyPr>
            <a:noAutofit/>
          </a:bodyPr>
          <a:lstStyle/>
          <a:p>
            <a:r>
              <a:rPr lang="fa-IR" sz="2400" b="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  <a:t>از جمله علائم حساسیت، احساس سوزش و سوزن سوزن شدن، قرمزی، تورم، خارش و تاول های آبدار، کهیر، عفونت پوست، عفونت ریشه مو، تغییر رنگ پوست و آکنه می باشد. </a:t>
            </a:r>
            <a:endParaRPr lang="en-US" sz="2400" b="0" dirty="0">
              <a:solidFill>
                <a:schemeClr val="tx2">
                  <a:lumMod val="75000"/>
                </a:schemeClr>
              </a:solidFill>
              <a:effectLst/>
              <a:cs typeface="B Mitra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4114800" cy="20574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rtl="1"/>
            <a:r>
              <a:rPr lang="fa-IR" sz="2400" b="1" dirty="0" smtClean="0">
                <a:ln/>
                <a:solidFill>
                  <a:schemeClr val="tx2">
                    <a:lumMod val="75000"/>
                  </a:schemeClr>
                </a:solidFill>
                <a:cs typeface="B Roya" pitchFamily="2" charset="-78"/>
              </a:rPr>
              <a:t>حساسیت، شایع ترین عارضه لوازم آرایشی و بهداشتی بخصوص اجناس تقلبی است.</a:t>
            </a:r>
            <a:endParaRPr lang="en-US" sz="2400" b="1" dirty="0">
              <a:ln/>
              <a:solidFill>
                <a:schemeClr val="tx2">
                  <a:lumMod val="75000"/>
                </a:schemeClr>
              </a:solidFill>
              <a:cs typeface="B Roya" pitchFamily="2" charset="-7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495800" y="304800"/>
            <a:ext cx="4495800" cy="968358"/>
          </a:xfrm>
        </p:spPr>
        <p:txBody>
          <a:bodyPr>
            <a:noAutofit/>
          </a:bodyPr>
          <a:lstStyle/>
          <a:p>
            <a:pPr algn="r" rtl="1"/>
            <a:endParaRPr lang="fa-IR" sz="2400" b="1" dirty="0" smtClean="0">
              <a:solidFill>
                <a:schemeClr val="tx2">
                  <a:lumMod val="75000"/>
                </a:schemeClr>
              </a:solidFill>
              <a:cs typeface="B Compset" pitchFamily="2" charset="-78"/>
            </a:endParaRPr>
          </a:p>
          <a:p>
            <a:pPr algn="r" rtl="1"/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Compset" pitchFamily="2" charset="-78"/>
              </a:rPr>
              <a:t>عوارض ناشی از مصرف کالاهای قاچاق و تقلبی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B Compset" pitchFamily="2" charset="-78"/>
            </a:endParaRPr>
          </a:p>
          <a:p>
            <a:pPr algn="r" rtl="1"/>
            <a:endParaRPr lang="en-US" sz="2400" dirty="0">
              <a:solidFill>
                <a:schemeClr val="tx2">
                  <a:lumMod val="75000"/>
                </a:schemeClr>
              </a:solidFill>
              <a:cs typeface="B Compset" pitchFamily="2" charset="-78"/>
            </a:endParaRPr>
          </a:p>
        </p:txBody>
      </p:sp>
      <p:pic>
        <p:nvPicPr>
          <p:cNvPr id="9" name="Content Placeholder 8" descr="images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04800" y="2667000"/>
            <a:ext cx="3810000" cy="2390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876800" y="1600200"/>
            <a:ext cx="4023360" cy="3276600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محصولات آرایشی و بهداشتی تقلبی موجب بروز: </a:t>
            </a:r>
          </a:p>
          <a:p>
            <a:pPr algn="r" rtl="1">
              <a:buNone/>
            </a:pPr>
            <a:r>
              <a:rPr lang="fa-IR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1. عوارض جسمی و صدمات پوستی، کبدی، ریوی </a:t>
            </a:r>
          </a:p>
          <a:p>
            <a:pPr algn="r" rtl="1">
              <a:buNone/>
            </a:pPr>
            <a:r>
              <a:rPr lang="fa-IR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2. و بیماری های مختلفی همچون آلرژی و زخم های پوستی و حتی سرطان می شود.</a:t>
            </a:r>
            <a:endParaRPr lang="en-US" dirty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 spd="slow"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077200" cy="914400"/>
          </a:xfrm>
        </p:spPr>
        <p:txBody>
          <a:bodyPr>
            <a:noAutofit/>
          </a:bodyPr>
          <a:lstStyle/>
          <a:p>
            <a:pPr algn="r" rtl="1"/>
            <a:r>
              <a:rPr lang="fa-IR" sz="2800" b="1" dirty="0" smtClean="0">
                <a:effectLst/>
                <a:cs typeface="B Compset" pitchFamily="2" charset="-78"/>
              </a:rPr>
              <a:t>شناخت کالاهای آرایشی و بهداشتی مجاز</a:t>
            </a:r>
            <a:r>
              <a:rPr lang="en-US" sz="2800" dirty="0" smtClean="0">
                <a:effectLst/>
                <a:cs typeface="B Compset" pitchFamily="2" charset="-78"/>
              </a:rPr>
              <a:t/>
            </a:r>
            <a:br>
              <a:rPr lang="en-US" sz="2800" dirty="0" smtClean="0">
                <a:effectLst/>
                <a:cs typeface="B Compset" pitchFamily="2" charset="-78"/>
              </a:rPr>
            </a:br>
            <a:endParaRPr lang="en-US" sz="2800" dirty="0">
              <a:effectLst/>
              <a:cs typeface="B Compset" pitchFamily="2" charset="-78"/>
            </a:endParaRPr>
          </a:p>
        </p:txBody>
      </p:sp>
      <p:pic>
        <p:nvPicPr>
          <p:cNvPr id="5" name="Content Placeholder 4" descr="ye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3200400"/>
            <a:ext cx="5334000" cy="304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1447800"/>
            <a:ext cx="7924800" cy="1524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با توجه به قانون مبارزه با قاچاق کالا و ارز و ماده 16 مواد خوردنی آشامیدنی، آرایشی و بهداشتی در حال حاضر فقط کالاهای آرایشی و بهداشتی دارای برچسب شناسه ی ردیابی و رهگیری و کنترل اصالت مورد تأیید می باشند.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algn="r" rtl="1"/>
            <a:endParaRPr lang="en-US" sz="2400" dirty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066800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effectLst/>
                <a:cs typeface="B Compset" pitchFamily="2" charset="-78"/>
              </a:rPr>
              <a:t>مشخصات شناسه ها (</a:t>
            </a:r>
            <a:r>
              <a:rPr lang="en-US" sz="2800" b="1" dirty="0" smtClean="0">
                <a:effectLst/>
                <a:cs typeface="B Compset" pitchFamily="2" charset="-78"/>
              </a:rPr>
              <a:t>Codes &amp; IDs</a:t>
            </a:r>
            <a:r>
              <a:rPr lang="fa-IR" sz="2800" b="1" dirty="0" smtClean="0">
                <a:effectLst/>
                <a:cs typeface="B Compset" pitchFamily="2" charset="-78"/>
              </a:rPr>
              <a:t>)</a:t>
            </a:r>
            <a:r>
              <a:rPr lang="en-US" sz="2800" dirty="0" smtClean="0">
                <a:effectLst/>
                <a:cs typeface="B Compset" pitchFamily="2" charset="-78"/>
              </a:rPr>
              <a:t/>
            </a:r>
            <a:br>
              <a:rPr lang="en-US" sz="2800" dirty="0" smtClean="0">
                <a:effectLst/>
                <a:cs typeface="B Compset" pitchFamily="2" charset="-78"/>
              </a:rPr>
            </a:br>
            <a:endParaRPr lang="en-US" sz="2800" dirty="0">
              <a:effectLst/>
              <a:cs typeface="B Compset" pitchFamily="2" charset="-78"/>
            </a:endParaRPr>
          </a:p>
        </p:txBody>
      </p:sp>
      <p:pic>
        <p:nvPicPr>
          <p:cNvPr id="7" name="Content Placeholder 6" descr="729_67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00400" y="3581400"/>
            <a:ext cx="3886200" cy="228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143000" y="1219200"/>
            <a:ext cx="7696200" cy="1905000"/>
          </a:xfrm>
        </p:spPr>
        <p:txBody>
          <a:bodyPr>
            <a:normAutofit/>
          </a:bodyPr>
          <a:lstStyle/>
          <a:p>
            <a:pPr lvl="0" algn="r" rtl="1"/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شناسه تجاری فرآورده (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GTIN</a:t>
            </a:r>
            <a:r>
              <a:rPr lang="fa-IR" sz="2400" b="1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):</a:t>
            </a:r>
          </a:p>
          <a:p>
            <a:pPr lvl="0" algn="r" rtl="1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algn="r" rtl="1">
              <a:buNone/>
            </a:pP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    شماره ی بین المللی اقلام تجاری است که بر مبنای استانداردهای سازمان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GS1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 صادر شده است و دارای طول ثابت 14 رقم می باشد.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algn="r"/>
            <a:endParaRPr lang="en-US" sz="2400" dirty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534400" cy="1676400"/>
          </a:xfrm>
        </p:spPr>
        <p:txBody>
          <a:bodyPr>
            <a:normAutofit/>
          </a:bodyPr>
          <a:lstStyle/>
          <a:p>
            <a:pPr lvl="0" algn="r" rtl="1"/>
            <a:r>
              <a:rPr lang="fa-IR" sz="2800" dirty="0" smtClean="0">
                <a:solidFill>
                  <a:schemeClr val="tx2">
                    <a:lumMod val="75000"/>
                  </a:schemeClr>
                </a:solidFill>
                <a:effectLst/>
                <a:cs typeface="B Compset" pitchFamily="2" charset="-78"/>
              </a:rPr>
              <a:t>شناسه ردیابی و رهگیری (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effectLst/>
                <a:cs typeface="B Compset" pitchFamily="2" charset="-78"/>
              </a:rPr>
              <a:t>UID</a:t>
            </a:r>
            <a:r>
              <a:rPr lang="fa-IR" sz="2800" dirty="0" smtClean="0">
                <a:solidFill>
                  <a:schemeClr val="tx2">
                    <a:lumMod val="75000"/>
                  </a:schemeClr>
                </a:solidFill>
                <a:effectLst/>
                <a:cs typeface="B Compset" pitchFamily="2" charset="-78"/>
              </a:rPr>
              <a:t>):</a:t>
            </a:r>
            <a:br>
              <a:rPr lang="fa-IR" sz="2800" dirty="0" smtClean="0">
                <a:solidFill>
                  <a:schemeClr val="tx2">
                    <a:lumMod val="75000"/>
                  </a:schemeClr>
                </a:solidFill>
                <a:effectLst/>
                <a:cs typeface="B Compset" pitchFamily="2" charset="-78"/>
              </a:rPr>
            </a:br>
            <a:r>
              <a:rPr lang="en-US" sz="2400" b="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  <a:t/>
            </a:r>
            <a:br>
              <a:rPr lang="en-US" sz="2400" b="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</a:br>
            <a:r>
              <a:rPr lang="fa-IR" sz="2400" b="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  <a:t>شناسه ی اختصاصی و منحصر به فرد و غیرتکراری برای هر واحد فرآورده است که دارای طول ثابت 20 رقم می باشد و شرکت صاحب پروانه طبق استاندارد ذیل آن را تولید می کند. </a:t>
            </a:r>
            <a:r>
              <a:rPr lang="en-US" sz="2400" b="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  <a:t/>
            </a:r>
            <a:br>
              <a:rPr lang="en-US" sz="2400" b="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</a:br>
            <a:endParaRPr lang="en-US" sz="2400" b="0" dirty="0">
              <a:solidFill>
                <a:schemeClr val="tx2">
                  <a:lumMod val="75000"/>
                </a:schemeClr>
              </a:solidFill>
              <a:effectLst/>
              <a:cs typeface="B Mitra" pitchFamily="2" charset="-78"/>
            </a:endParaRPr>
          </a:p>
        </p:txBody>
      </p:sp>
      <p:pic>
        <p:nvPicPr>
          <p:cNvPr id="5" name="Content Placeholder 4" descr="download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2971800"/>
            <a:ext cx="6095999" cy="3124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6" name="Straight Connector 15"/>
          <p:cNvCxnSpPr/>
          <p:nvPr/>
        </p:nvCxnSpPr>
        <p:spPr>
          <a:xfrm flipH="1">
            <a:off x="4343400" y="3657600"/>
            <a:ext cx="31242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43400" y="3657600"/>
            <a:ext cx="0" cy="381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467600" y="3657600"/>
            <a:ext cx="0" cy="381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343400" y="4038600"/>
            <a:ext cx="31242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544762"/>
          </a:xfrm>
        </p:spPr>
        <p:txBody>
          <a:bodyPr>
            <a:noAutofit/>
          </a:bodyPr>
          <a:lstStyle/>
          <a:p>
            <a:pPr lvl="0" algn="r" rtl="1"/>
            <a:r>
              <a:rPr lang="fa-IR" sz="2800" b="1" dirty="0" smtClean="0">
                <a:solidFill>
                  <a:schemeClr val="tx2">
                    <a:lumMod val="75000"/>
                  </a:schemeClr>
                </a:solidFill>
                <a:effectLst/>
                <a:cs typeface="B Compset" pitchFamily="2" charset="-78"/>
              </a:rPr>
              <a:t>شناسه ی اصالت: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  <a:t/>
            </a:r>
            <a:br>
              <a:rPr lang="en-US" sz="240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</a:b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  <a:t>شناسه ی 16 رقمی، منحصر به فرد و متناظر با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  <a:t>UID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effectLst/>
                <a:cs typeface="B Mitra" pitchFamily="2" charset="-78"/>
              </a:rPr>
              <a:t> که مختص هر واحد فرآورده است که با لایه ای پوشانده شده و پس از برداشتن این لایه توسط مصرف کننده آشکار خواهد شد. وجود هر گونه الگو یا ارتباط معنادار با سایر مشخصات مرئی روی جعبه این شناسه را نامعتبر می سازد.</a:t>
            </a:r>
            <a:endParaRPr lang="en-US" sz="2400" dirty="0">
              <a:solidFill>
                <a:schemeClr val="tx2">
                  <a:lumMod val="75000"/>
                </a:schemeClr>
              </a:solidFill>
              <a:effectLst/>
              <a:cs typeface="B Mitra" pitchFamily="2" charset="-78"/>
            </a:endParaRPr>
          </a:p>
        </p:txBody>
      </p:sp>
      <p:pic>
        <p:nvPicPr>
          <p:cNvPr id="4" name="Content Placeholder 3" descr="downloa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2743200"/>
            <a:ext cx="5494337" cy="3048000"/>
          </a:xfrm>
        </p:spPr>
      </p:pic>
      <p:sp>
        <p:nvSpPr>
          <p:cNvPr id="8" name="Curved Left Arrow 7"/>
          <p:cNvSpPr/>
          <p:nvPr/>
        </p:nvSpPr>
        <p:spPr>
          <a:xfrm rot="1077706">
            <a:off x="6700454" y="3607880"/>
            <a:ext cx="982589" cy="2128167"/>
          </a:xfrm>
          <a:prstGeom prst="curvedLef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457200"/>
            <a:ext cx="8001000" cy="22098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2800" b="1" dirty="0" smtClean="0">
                <a:solidFill>
                  <a:srgbClr val="C00000"/>
                </a:solidFill>
                <a:effectLst/>
                <a:cs typeface="B Roya" pitchFamily="2" charset="-78"/>
              </a:rPr>
              <a:t>قبل از مصرف محصولات آرایشی و بهداشتی جهت اطمینان از مصرف، اصالت کالا را استعلام نمایید.</a:t>
            </a:r>
            <a:br>
              <a:rPr lang="fa-IR" sz="2800" b="1" dirty="0" smtClean="0">
                <a:solidFill>
                  <a:srgbClr val="C00000"/>
                </a:solidFill>
                <a:effectLst/>
                <a:cs typeface="B Roya" pitchFamily="2" charset="-78"/>
              </a:rPr>
            </a:br>
            <a:r>
              <a:rPr lang="fa-IR" sz="2800" b="1" dirty="0" smtClean="0">
                <a:solidFill>
                  <a:srgbClr val="C00000"/>
                </a:solidFill>
                <a:effectLst/>
                <a:cs typeface="B Roya" pitchFamily="2" charset="-78"/>
              </a:rPr>
              <a:t/>
            </a:r>
            <a:br>
              <a:rPr lang="fa-IR" sz="2800" b="1" dirty="0" smtClean="0">
                <a:solidFill>
                  <a:srgbClr val="C00000"/>
                </a:solidFill>
                <a:effectLst/>
                <a:cs typeface="B Roya" pitchFamily="2" charset="-78"/>
              </a:rPr>
            </a:br>
            <a:r>
              <a:rPr lang="fa-IR" sz="2700" b="1" dirty="0" smtClean="0">
                <a:effectLst/>
                <a:cs typeface="B Compset" pitchFamily="2" charset="-78"/>
              </a:rPr>
              <a:t>راه های استعلام شناسه های ردیابی، رهگیری و اصالت: </a:t>
            </a:r>
            <a:r>
              <a:rPr lang="fa-IR" sz="2800" b="1" dirty="0" smtClean="0">
                <a:solidFill>
                  <a:srgbClr val="C00000"/>
                </a:solidFill>
                <a:effectLst/>
                <a:cs typeface="B Roya" pitchFamily="2" charset="-78"/>
              </a:rPr>
              <a:t/>
            </a:r>
            <a:br>
              <a:rPr lang="fa-IR" sz="2800" b="1" dirty="0" smtClean="0">
                <a:solidFill>
                  <a:srgbClr val="C00000"/>
                </a:solidFill>
                <a:effectLst/>
                <a:cs typeface="B Roya" pitchFamily="2" charset="-78"/>
              </a:rPr>
            </a:br>
            <a:r>
              <a:rPr lang="fa-IR" sz="2800" b="1" dirty="0" smtClean="0">
                <a:solidFill>
                  <a:srgbClr val="C00000"/>
                </a:solidFill>
                <a:effectLst/>
                <a:cs typeface="B Roya" pitchFamily="2" charset="-78"/>
              </a:rPr>
              <a:t/>
            </a:r>
            <a:br>
              <a:rPr lang="fa-IR" sz="2800" b="1" dirty="0" smtClean="0">
                <a:solidFill>
                  <a:srgbClr val="C00000"/>
                </a:solidFill>
                <a:effectLst/>
                <a:cs typeface="B Roya" pitchFamily="2" charset="-78"/>
              </a:rPr>
            </a:br>
            <a:endParaRPr lang="en-US" sz="2800" dirty="0">
              <a:solidFill>
                <a:srgbClr val="C00000"/>
              </a:solidFill>
              <a:effectLst/>
              <a:cs typeface="B Roya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143000" y="2819400"/>
            <a:ext cx="7790688" cy="3886200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   - مصرف کنندگان می توانند با خراشیدن لایه ی پوشاننده، شناسه 16 رقمی اصالت را از طریق سامانه های زیر استعلام کنند:</a:t>
            </a:r>
          </a:p>
          <a:p>
            <a:pPr algn="r" rtl="1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algn="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شماره ی پیامک: 20008822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algn="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تلفن: 0216185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  <a:p>
            <a:pPr algn="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استفاده از سایت: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  <a:hlinkClick r:id="rId2"/>
              </a:rPr>
              <a:t>www.ttac.ir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  <a:hlinkClick r:id="rId2"/>
              </a:rPr>
              <a:t> </a:t>
            </a:r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Mitra" pitchFamily="2" charset="-78"/>
              </a:rPr>
              <a:t> و دانلود نرم افزار تلفن همراه از سایت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 spd="slow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182</TotalTime>
  <Words>539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بررسی اصالت کالاهای سلامت محور</vt:lpstr>
      <vt:lpstr>تعریف محصولات آرایشی و بهداشتی</vt:lpstr>
      <vt:lpstr>محصولات آرایشی و بهداشتی به طور کلی شامل موارد ذیل می باشند:</vt:lpstr>
      <vt:lpstr>از جمله علائم حساسیت، احساس سوزش و سوزن سوزن شدن، قرمزی، تورم، خارش و تاول های آبدار، کهیر، عفونت پوست، عفونت ریشه مو، تغییر رنگ پوست و آکنه می باشد. </vt:lpstr>
      <vt:lpstr>شناخت کالاهای آرایشی و بهداشتی مجاز </vt:lpstr>
      <vt:lpstr>مشخصات شناسه ها (Codes &amp; IDs) </vt:lpstr>
      <vt:lpstr>شناسه ردیابی و رهگیری (UID):  شناسه ی اختصاصی و منحصر به فرد و غیرتکراری برای هر واحد فرآورده است که دارای طول ثابت 20 رقم می باشد و شرکت صاحب پروانه طبق استاندارد ذیل آن را تولید می کند.  </vt:lpstr>
      <vt:lpstr>شناسه ی اصالت:  شناسه ی 16 رقمی، منحصر به فرد و متناظر با UID که مختص هر واحد فرآورده است که با لایه ای پوشانده شده و پس از برداشتن این لایه توسط مصرف کننده آشکار خواهد شد. وجود هر گونه الگو یا ارتباط معنادار با سایر مشخصات مرئی روی جعبه این شناسه را نامعتبر می سازد.</vt:lpstr>
      <vt:lpstr>قبل از مصرف محصولات آرایشی و بهداشتی جهت اطمینان از مصرف، اصالت کالا را استعلام نمایید.  راه های استعلام شناسه های ردیابی، رهگیری و اصالت:   </vt:lpstr>
      <vt:lpstr>پیام های دریافتی از استعلام: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taqzie</dc:creator>
  <cp:lastModifiedBy>taqzie</cp:lastModifiedBy>
  <cp:revision>45</cp:revision>
  <dcterms:created xsi:type="dcterms:W3CDTF">2016-06-07T03:20:53Z</dcterms:created>
  <dcterms:modified xsi:type="dcterms:W3CDTF">2016-06-09T07:40:04Z</dcterms:modified>
</cp:coreProperties>
</file>