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4" r:id="rId7"/>
    <p:sldId id="263" r:id="rId8"/>
    <p:sldId id="265"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2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7281AAA-A842-4F24-AF65-33CBB6B6D8DB}" type="datetimeFigureOut">
              <a:rPr lang="en-US" smtClean="0"/>
              <a:pPr/>
              <a:t>6/9/2016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562D212-1C03-4686-9FC9-869CD54F26F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281AAA-A842-4F24-AF65-33CBB6B6D8DB}" type="datetimeFigureOut">
              <a:rPr lang="en-US" smtClean="0"/>
              <a:pPr/>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2D212-1C03-4686-9FC9-869CD54F26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281AAA-A842-4F24-AF65-33CBB6B6D8DB}" type="datetimeFigureOut">
              <a:rPr lang="en-US" smtClean="0"/>
              <a:pPr/>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2D212-1C03-4686-9FC9-869CD54F26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7281AAA-A842-4F24-AF65-33CBB6B6D8DB}" type="datetimeFigureOut">
              <a:rPr lang="en-US" smtClean="0"/>
              <a:pPr/>
              <a:t>6/9/2016</a:t>
            </a:fld>
            <a:endParaRPr lang="en-US"/>
          </a:p>
        </p:txBody>
      </p:sp>
      <p:sp>
        <p:nvSpPr>
          <p:cNvPr id="9" name="Slide Number Placeholder 8"/>
          <p:cNvSpPr>
            <a:spLocks noGrp="1"/>
          </p:cNvSpPr>
          <p:nvPr>
            <p:ph type="sldNum" sz="quarter" idx="15"/>
          </p:nvPr>
        </p:nvSpPr>
        <p:spPr/>
        <p:txBody>
          <a:bodyPr rtlCol="0"/>
          <a:lstStyle/>
          <a:p>
            <a:fld id="{A562D212-1C03-4686-9FC9-869CD54F26F3}"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7281AAA-A842-4F24-AF65-33CBB6B6D8DB}" type="datetimeFigureOut">
              <a:rPr lang="en-US" smtClean="0"/>
              <a:pPr/>
              <a:t>6/9/2016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562D212-1C03-4686-9FC9-869CD54F26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7281AAA-A842-4F24-AF65-33CBB6B6D8DB}" type="datetimeFigureOut">
              <a:rPr lang="en-US" smtClean="0"/>
              <a:pPr/>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2D212-1C03-4686-9FC9-869CD54F26F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7281AAA-A842-4F24-AF65-33CBB6B6D8DB}" type="datetimeFigureOut">
              <a:rPr lang="en-US" smtClean="0"/>
              <a:pPr/>
              <a:t>6/9/2016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62D212-1C03-4686-9FC9-869CD54F26F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7281AAA-A842-4F24-AF65-33CBB6B6D8DB}" type="datetimeFigureOut">
              <a:rPr lang="en-US" smtClean="0"/>
              <a:pPr/>
              <a:t>6/9/2016</a:t>
            </a:fld>
            <a:endParaRPr lang="en-US"/>
          </a:p>
        </p:txBody>
      </p:sp>
      <p:sp>
        <p:nvSpPr>
          <p:cNvPr id="7" name="Slide Number Placeholder 6"/>
          <p:cNvSpPr>
            <a:spLocks noGrp="1"/>
          </p:cNvSpPr>
          <p:nvPr>
            <p:ph type="sldNum" sz="quarter" idx="11"/>
          </p:nvPr>
        </p:nvSpPr>
        <p:spPr/>
        <p:txBody>
          <a:bodyPr rtlCol="0"/>
          <a:lstStyle/>
          <a:p>
            <a:fld id="{A562D212-1C03-4686-9FC9-869CD54F26F3}"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81AAA-A842-4F24-AF65-33CBB6B6D8DB}" type="datetimeFigureOut">
              <a:rPr lang="en-US" smtClean="0"/>
              <a:pPr/>
              <a:t>6/9/2016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62D212-1C03-4686-9FC9-869CD54F26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7281AAA-A842-4F24-AF65-33CBB6B6D8DB}" type="datetimeFigureOut">
              <a:rPr lang="en-US" smtClean="0"/>
              <a:pPr/>
              <a:t>6/9/2016</a:t>
            </a:fld>
            <a:endParaRPr lang="en-US"/>
          </a:p>
        </p:txBody>
      </p:sp>
      <p:sp>
        <p:nvSpPr>
          <p:cNvPr id="22" name="Slide Number Placeholder 21"/>
          <p:cNvSpPr>
            <a:spLocks noGrp="1"/>
          </p:cNvSpPr>
          <p:nvPr>
            <p:ph type="sldNum" sz="quarter" idx="15"/>
          </p:nvPr>
        </p:nvSpPr>
        <p:spPr/>
        <p:txBody>
          <a:bodyPr rtlCol="0"/>
          <a:lstStyle/>
          <a:p>
            <a:fld id="{A562D212-1C03-4686-9FC9-869CD54F26F3}"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7281AAA-A842-4F24-AF65-33CBB6B6D8DB}" type="datetimeFigureOut">
              <a:rPr lang="en-US" smtClean="0"/>
              <a:pPr/>
              <a:t>6/9/2016</a:t>
            </a:fld>
            <a:endParaRPr lang="en-US"/>
          </a:p>
        </p:txBody>
      </p:sp>
      <p:sp>
        <p:nvSpPr>
          <p:cNvPr id="18" name="Slide Number Placeholder 17"/>
          <p:cNvSpPr>
            <a:spLocks noGrp="1"/>
          </p:cNvSpPr>
          <p:nvPr>
            <p:ph type="sldNum" sz="quarter" idx="11"/>
          </p:nvPr>
        </p:nvSpPr>
        <p:spPr/>
        <p:txBody>
          <a:bodyPr rtlCol="0"/>
          <a:lstStyle/>
          <a:p>
            <a:fld id="{A562D212-1C03-4686-9FC9-869CD54F26F3}"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7281AAA-A842-4F24-AF65-33CBB6B6D8DB}" type="datetimeFigureOut">
              <a:rPr lang="en-US" smtClean="0"/>
              <a:pPr/>
              <a:t>6/9/2016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562D212-1C03-4686-9FC9-869CD54F26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rtl="1"/>
            <a:r>
              <a:rPr lang="fa-IR" sz="5400" dirty="0" smtClean="0">
                <a:cs typeface="B Davat" pitchFamily="2" charset="-78"/>
              </a:rPr>
              <a:t>نشانگر رنگی تغذیه ای</a:t>
            </a:r>
            <a:endParaRPr lang="en-US" sz="5400" dirty="0">
              <a:cs typeface="B Davat" pitchFamily="2" charset="-78"/>
            </a:endParaRPr>
          </a:p>
        </p:txBody>
      </p:sp>
      <p:sp>
        <p:nvSpPr>
          <p:cNvPr id="3" name="Subtitle 2"/>
          <p:cNvSpPr>
            <a:spLocks noGrp="1"/>
          </p:cNvSpPr>
          <p:nvPr>
            <p:ph type="subTitle" idx="1"/>
          </p:nvPr>
        </p:nvSpPr>
        <p:spPr>
          <a:xfrm>
            <a:off x="1828800" y="5486400"/>
            <a:ext cx="6858000" cy="888522"/>
          </a:xfrm>
        </p:spPr>
        <p:txBody>
          <a:bodyPr>
            <a:noAutofit/>
          </a:bodyPr>
          <a:lstStyle/>
          <a:p>
            <a:pPr algn="r" rtl="1"/>
            <a:r>
              <a:rPr lang="fa-IR" sz="2400" dirty="0" smtClean="0">
                <a:cs typeface="B Lotus" pitchFamily="2" charset="-78"/>
              </a:rPr>
              <a:t>شبکه </a:t>
            </a:r>
            <a:r>
              <a:rPr lang="fa-IR" sz="2400" dirty="0" smtClean="0">
                <a:cs typeface="B Lotus" pitchFamily="2" charset="-78"/>
              </a:rPr>
              <a:t>بهداشت و درمان بندر </a:t>
            </a:r>
            <a:r>
              <a:rPr lang="fa-IR" sz="2400" dirty="0" smtClean="0">
                <a:cs typeface="B Lotus" pitchFamily="2" charset="-78"/>
              </a:rPr>
              <a:t>انزلی _ واحد نظارت بر مواد غذایی</a:t>
            </a:r>
          </a:p>
          <a:p>
            <a:pPr algn="ctr" rtl="1"/>
            <a:r>
              <a:rPr lang="fa-IR" sz="2400" dirty="0" smtClean="0">
                <a:cs typeface="B Lotus" pitchFamily="2" charset="-78"/>
              </a:rPr>
              <a:t>1395</a:t>
            </a:r>
            <a:endParaRPr lang="fa-IR" sz="2400" dirty="0" smtClean="0">
              <a:cs typeface="B Lotus" pitchFamily="2" charset="-78"/>
            </a:endParaRPr>
          </a:p>
          <a:p>
            <a:pPr algn="r"/>
            <a:endParaRPr lang="fa-IR" sz="2400" dirty="0" smtClean="0">
              <a:cs typeface="B Lotus" pitchFamily="2" charset="-78"/>
            </a:endParaRPr>
          </a:p>
          <a:p>
            <a:pPr algn="r"/>
            <a:endParaRPr lang="fa-IR" sz="2400" dirty="0" smtClean="0">
              <a:cs typeface="B Lotus" pitchFamily="2" charset="-78"/>
            </a:endParaRPr>
          </a:p>
          <a:p>
            <a:pPr algn="r"/>
            <a:r>
              <a:rPr lang="fa-IR" sz="2400" dirty="0" smtClean="0">
                <a:cs typeface="B Lotus" pitchFamily="2" charset="-78"/>
              </a:rPr>
              <a:t> </a:t>
            </a:r>
            <a:endParaRPr lang="en-US" sz="2400" dirty="0">
              <a:cs typeface="B Lotus" pitchFamily="2" charset="-78"/>
            </a:endParaRPr>
          </a:p>
        </p:txBody>
      </p:sp>
    </p:spTree>
  </p:cSld>
  <p:clrMapOvr>
    <a:masterClrMapping/>
  </p:clrMapOvr>
  <p:transition spd="slow" advClick="0" advTm="4000">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pPr algn="r" rtl="1"/>
            <a:r>
              <a:rPr lang="fa-IR" b="1" dirty="0" smtClean="0">
                <a:cs typeface="B Lotus" pitchFamily="2" charset="-78"/>
              </a:rPr>
              <a:t>برچسب گذاری مواد غذایی</a:t>
            </a:r>
            <a:endParaRPr lang="en-US" b="1" dirty="0">
              <a:cs typeface="B Lotus" pitchFamily="2" charset="-78"/>
            </a:endParaRPr>
          </a:p>
        </p:txBody>
      </p:sp>
      <p:sp>
        <p:nvSpPr>
          <p:cNvPr id="3" name="Content Placeholder 2"/>
          <p:cNvSpPr>
            <a:spLocks noGrp="1"/>
          </p:cNvSpPr>
          <p:nvPr>
            <p:ph sz="quarter" idx="1"/>
          </p:nvPr>
        </p:nvSpPr>
        <p:spPr>
          <a:xfrm>
            <a:off x="457200" y="1219200"/>
            <a:ext cx="7467600" cy="5254752"/>
          </a:xfrm>
        </p:spPr>
        <p:txBody>
          <a:bodyPr>
            <a:normAutofit fontScale="92500" lnSpcReduction="10000"/>
          </a:bodyPr>
          <a:lstStyle/>
          <a:p>
            <a:pPr algn="r" rtl="1"/>
            <a:r>
              <a:rPr lang="fa-IR" dirty="0" smtClean="0">
                <a:solidFill>
                  <a:schemeClr val="tx2">
                    <a:lumMod val="75000"/>
                  </a:schemeClr>
                </a:solidFill>
                <a:cs typeface="B Mitra" pitchFamily="2" charset="-78"/>
              </a:rPr>
              <a:t>با توجه به طرح تحول سلامت و سیاست های وزارت بهداشت در خصوص اطلاع رسانی و افزایش فرهنگ مصرف کنندگان مواد غذایی و آشامیدنی، سازمان غذا و دارو اقدام به تدوین دستورالعمل درج نشانگر رنگی تغذیه ای بر روی محصولات غذایی و آشامیدنی نموده است.ایران جزء معدود کشورهایی است که نسبت به اجرای طرح مذکور بر روی برچسب محصولات غذایی و آشامیدنی اقدام نموده است و به زودی کلیه محصولات غذایی و آشامیدنی دارای نشانگر رنگی تغذیه ای (چراغ راهنمای تغذیه ای) بر روی طرح برچسب خواهند بود.</a:t>
            </a:r>
            <a:endParaRPr lang="en-US" dirty="0" smtClean="0">
              <a:solidFill>
                <a:schemeClr val="tx2">
                  <a:lumMod val="75000"/>
                </a:schemeClr>
              </a:solidFill>
              <a:cs typeface="B Mitra" pitchFamily="2" charset="-78"/>
            </a:endParaRPr>
          </a:p>
          <a:p>
            <a:pPr algn="r" rtl="1"/>
            <a:r>
              <a:rPr lang="fa-IR" dirty="0" smtClean="0">
                <a:solidFill>
                  <a:schemeClr val="tx2">
                    <a:lumMod val="75000"/>
                  </a:schemeClr>
                </a:solidFill>
                <a:cs typeface="B Mitra" pitchFamily="2" charset="-78"/>
              </a:rPr>
              <a:t>جامعه سالم زیربنای توسعه هر کشور بوده و یکی از راه های نیل به این هدف برخورداری از تغذیه صحیح می باشد. بنابراین دراختیار قرار دادن اختیارات لازم به صورت شفاف و قابل درک در مورد فرآورده های خوراکی و آشامیدنی به مصرف کنندهضروری است. از سوی دیگر با پیشرفت صنایع غذایی و افزایش رقابت آنها، گسترش تجارت بین المللی، ارتقاء فرهنگ مصرف کنندگان و توجه بیشتر آنها به عوامل مـوثر بر سلامتی، برچسب گذاری به عنوان ابزاری مهم جهت اطلاع رسانی به مصرف کنندگان و سازمان ناظر اهمیت ویژه ای یافته است. </a:t>
            </a:r>
            <a:endParaRPr lang="en-US" dirty="0" smtClean="0">
              <a:solidFill>
                <a:schemeClr val="tx2">
                  <a:lumMod val="75000"/>
                </a:schemeClr>
              </a:solidFill>
              <a:cs typeface="B Mitra" pitchFamily="2" charset="-78"/>
            </a:endParaRPr>
          </a:p>
          <a:p>
            <a:pPr algn="r" rtl="1"/>
            <a:r>
              <a:rPr lang="fa-IR" dirty="0" smtClean="0">
                <a:solidFill>
                  <a:schemeClr val="tx2">
                    <a:lumMod val="75000"/>
                  </a:schemeClr>
                </a:solidFill>
                <a:cs typeface="B Mitra" pitchFamily="2" charset="-78"/>
              </a:rPr>
              <a:t>برچسب گذاری غذا اصلی ترین وسیله تبادل اطلاعات ما بین تولیدکننده و فروشنده غذا از یک سو با خریدار و مصرف کننده از سوی دیگر می باشد. </a:t>
            </a:r>
            <a:endParaRPr lang="en-US" dirty="0">
              <a:solidFill>
                <a:schemeClr val="tx2">
                  <a:lumMod val="75000"/>
                </a:schemeClr>
              </a:solidFill>
              <a:cs typeface="B Mitra" pitchFamily="2" charset="-78"/>
            </a:endParaRPr>
          </a:p>
        </p:txBody>
      </p:sp>
    </p:spTree>
  </p:cSld>
  <p:clrMapOvr>
    <a:masterClrMapping/>
  </p:clrMapOvr>
  <p:transition spd="slow">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r" rtl="1"/>
            <a:r>
              <a:rPr lang="fa-IR" b="1" dirty="0" smtClean="0">
                <a:cs typeface="B Lotus" pitchFamily="2" charset="-78"/>
              </a:rPr>
              <a:t>مصرف کننده گرامی؛ آیا می دانید چراغ راهنمای تغذیه ای (نشانگر رنگی تغذیه ای) چیست؟</a:t>
            </a:r>
            <a:endParaRPr lang="en-US" dirty="0">
              <a:cs typeface="B Lotus" pitchFamily="2" charset="-78"/>
            </a:endParaRPr>
          </a:p>
        </p:txBody>
      </p:sp>
      <p:sp>
        <p:nvSpPr>
          <p:cNvPr id="3" name="Content Placeholder 2"/>
          <p:cNvSpPr>
            <a:spLocks noGrp="1"/>
          </p:cNvSpPr>
          <p:nvPr>
            <p:ph sz="quarter" idx="1"/>
          </p:nvPr>
        </p:nvSpPr>
        <p:spPr>
          <a:xfrm>
            <a:off x="152400" y="1447800"/>
            <a:ext cx="4191000" cy="5105400"/>
          </a:xfrm>
        </p:spPr>
        <p:txBody>
          <a:bodyPr>
            <a:normAutofit fontScale="92500" lnSpcReduction="10000"/>
          </a:bodyPr>
          <a:lstStyle/>
          <a:p>
            <a:pPr algn="r" rtl="1"/>
            <a:r>
              <a:rPr lang="fa-IR" dirty="0" smtClean="0">
                <a:solidFill>
                  <a:schemeClr val="tx2">
                    <a:lumMod val="75000"/>
                  </a:schemeClr>
                </a:solidFill>
                <a:cs typeface="B Mitra" pitchFamily="2" charset="-78"/>
              </a:rPr>
              <a:t>همه ما می دانیم برخی از اجزاء مواد غذایی از قبیل چربی، قندها و یا نمک برای برخی افراد در سنین مختلف و یا برای افراد دارای بیماری های مختلف می توانند مفید و یا مضر باشد. به عنوان مثال افراد دارای فشار خون نباید مواد غذایی که حاوی نمک زیادی می باشد مصرف کنند. با الصاق نشانگر رنگی بر روی برچسب محصولات تولیدی غذایی و آشامیدنی، مصرف کننده می تواند از محتوای انرژی، قند، چربی، نمک و اسیدهای چرب ترانس هر ماده غذایی مطلع شود و به این ترتیب با اطلاعات بدست آمده، نوع و میزان مصرف هر ماده غذایی را  به صورت روزانه تشخیص داده و انتخاب نماید که کلیه ویژگی های مذکور بر اساس هر سهم ماده غذایی و با رنگ های مختلف همانند چراغ راهنما مشخص شده است.</a:t>
            </a:r>
            <a:endParaRPr lang="en-US" dirty="0">
              <a:solidFill>
                <a:schemeClr val="tx2">
                  <a:lumMod val="75000"/>
                </a:schemeClr>
              </a:solidFill>
              <a:cs typeface="B Mitra" pitchFamily="2" charset="-78"/>
            </a:endParaRPr>
          </a:p>
        </p:txBody>
      </p:sp>
      <p:pic>
        <p:nvPicPr>
          <p:cNvPr id="6" name="Content Placeholder 5" descr="thum-6c84b6ee5f427689245-photo_2015-10_26636.jpg"/>
          <p:cNvPicPr>
            <a:picLocks noGrp="1" noChangeAspect="1"/>
          </p:cNvPicPr>
          <p:nvPr>
            <p:ph sz="quarter" idx="2"/>
          </p:nvPr>
        </p:nvPicPr>
        <p:blipFill>
          <a:blip r:embed="rId2" cstate="print"/>
          <a:stretch>
            <a:fillRect/>
          </a:stretch>
        </p:blipFill>
        <p:spPr>
          <a:xfrm>
            <a:off x="4343400" y="1524000"/>
            <a:ext cx="4340225" cy="5029200"/>
          </a:xfrm>
        </p:spPr>
      </p:pic>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
          </p:nvPr>
        </p:nvSpPr>
        <p:spPr>
          <a:xfrm>
            <a:off x="304800" y="2057400"/>
            <a:ext cx="3810000" cy="3886200"/>
          </a:xfrm>
        </p:spPr>
        <p:txBody>
          <a:bodyPr/>
          <a:lstStyle/>
          <a:p>
            <a:pPr algn="r" rtl="1"/>
            <a:r>
              <a:rPr lang="fa-IR" dirty="0" smtClean="0">
                <a:solidFill>
                  <a:schemeClr val="tx2">
                    <a:lumMod val="75000"/>
                  </a:schemeClr>
                </a:solidFill>
                <a:cs typeface="B Mitra" pitchFamily="2" charset="-78"/>
              </a:rPr>
              <a:t>مقدار مصرف فرآورده غذایی در هر نوبت در روز که براساس مقادیر متداول مصرف جامعه تعیین می شود. </a:t>
            </a:r>
            <a:endParaRPr lang="en-US" dirty="0" smtClean="0">
              <a:solidFill>
                <a:schemeClr val="tx2">
                  <a:lumMod val="75000"/>
                </a:schemeClr>
              </a:solidFill>
              <a:cs typeface="B Mitra" pitchFamily="2" charset="-78"/>
            </a:endParaRPr>
          </a:p>
          <a:p>
            <a:pPr algn="r" rtl="1"/>
            <a:endParaRPr lang="en-US" dirty="0">
              <a:solidFill>
                <a:schemeClr val="tx2">
                  <a:lumMod val="75000"/>
                </a:schemeClr>
              </a:solidFill>
              <a:cs typeface="B Mitra" pitchFamily="2" charset="-78"/>
            </a:endParaRPr>
          </a:p>
        </p:txBody>
      </p:sp>
      <p:sp>
        <p:nvSpPr>
          <p:cNvPr id="4" name="Content Placeholder 3"/>
          <p:cNvSpPr>
            <a:spLocks noGrp="1"/>
          </p:cNvSpPr>
          <p:nvPr>
            <p:ph sz="quarter" idx="4"/>
          </p:nvPr>
        </p:nvSpPr>
        <p:spPr>
          <a:xfrm>
            <a:off x="4343400" y="2057400"/>
            <a:ext cx="3733800" cy="3886200"/>
          </a:xfrm>
        </p:spPr>
        <p:txBody>
          <a:bodyPr>
            <a:normAutofit lnSpcReduction="10000"/>
          </a:bodyPr>
          <a:lstStyle/>
          <a:p>
            <a:pPr algn="r" rtl="1"/>
            <a:r>
              <a:rPr lang="fa-IR" dirty="0" smtClean="0">
                <a:solidFill>
                  <a:schemeClr val="tx2">
                    <a:lumMod val="75000"/>
                  </a:schemeClr>
                </a:solidFill>
                <a:cs typeface="B Mitra" pitchFamily="2" charset="-78"/>
              </a:rPr>
              <a:t>درج نشانگرهای رنگی با هدف افزایش آگاهی مصرف کنندگان و اصلاح الگوی مصرف در ارتقا سلامت طراحی و تدوین گردید.</a:t>
            </a:r>
            <a:endParaRPr lang="en-US" dirty="0" smtClean="0">
              <a:solidFill>
                <a:schemeClr val="tx2">
                  <a:lumMod val="75000"/>
                </a:schemeClr>
              </a:solidFill>
              <a:cs typeface="B Mitra" pitchFamily="2" charset="-78"/>
            </a:endParaRPr>
          </a:p>
          <a:p>
            <a:pPr algn="r" rtl="1"/>
            <a:r>
              <a:rPr lang="fa-IR" dirty="0" smtClean="0">
                <a:solidFill>
                  <a:schemeClr val="tx2">
                    <a:lumMod val="75000"/>
                  </a:schemeClr>
                </a:solidFill>
                <a:cs typeface="B Mitra" pitchFamily="2" charset="-78"/>
              </a:rPr>
              <a:t>محصولات خوراکی عرضه شده باید مطابق ضوابط و قوانین سازمان غذا و دارو وزارت بهداشت، درمان و آموزش پزشکی تولید و دارای پروانه ساخت معتبر باشند و همچنین بر روی برچسب خوددارای نشانگر رنگی به شکل زیر باشند.</a:t>
            </a:r>
            <a:endParaRPr lang="en-US" dirty="0" smtClean="0">
              <a:solidFill>
                <a:schemeClr val="tx2">
                  <a:lumMod val="75000"/>
                </a:schemeClr>
              </a:solidFill>
              <a:cs typeface="B Mitra" pitchFamily="2" charset="-78"/>
            </a:endParaRPr>
          </a:p>
          <a:p>
            <a:pPr algn="r"/>
            <a:endParaRPr lang="en-US" dirty="0">
              <a:solidFill>
                <a:schemeClr val="tx2">
                  <a:lumMod val="75000"/>
                </a:schemeClr>
              </a:solidFill>
              <a:cs typeface="B Mitra" pitchFamily="2" charset="-78"/>
            </a:endParaRPr>
          </a:p>
        </p:txBody>
      </p:sp>
      <p:sp>
        <p:nvSpPr>
          <p:cNvPr id="5" name="Text Placeholder 4"/>
          <p:cNvSpPr>
            <a:spLocks noGrp="1"/>
          </p:cNvSpPr>
          <p:nvPr>
            <p:ph type="body" sz="quarter" idx="1"/>
          </p:nvPr>
        </p:nvSpPr>
        <p:spPr>
          <a:xfrm>
            <a:off x="228600" y="381000"/>
            <a:ext cx="3810000" cy="914400"/>
          </a:xfrm>
        </p:spPr>
        <p:txBody>
          <a:bodyPr/>
          <a:lstStyle/>
          <a:p>
            <a:pPr algn="r" rtl="1"/>
            <a:r>
              <a:rPr lang="fa-IR" sz="2400" dirty="0" smtClean="0">
                <a:cs typeface="B Lotus" pitchFamily="2" charset="-78"/>
              </a:rPr>
              <a:t>سهم ماده غذایی چیست؛</a:t>
            </a:r>
            <a:endParaRPr lang="en-US" sz="2400" dirty="0">
              <a:cs typeface="B Lotus" pitchFamily="2" charset="-78"/>
            </a:endParaRPr>
          </a:p>
        </p:txBody>
      </p:sp>
      <p:sp>
        <p:nvSpPr>
          <p:cNvPr id="6" name="Text Placeholder 5"/>
          <p:cNvSpPr>
            <a:spLocks noGrp="1"/>
          </p:cNvSpPr>
          <p:nvPr>
            <p:ph type="body" sz="quarter" idx="3"/>
          </p:nvPr>
        </p:nvSpPr>
        <p:spPr>
          <a:xfrm>
            <a:off x="4191000" y="381000"/>
            <a:ext cx="4114800" cy="1143000"/>
          </a:xfrm>
        </p:spPr>
        <p:txBody>
          <a:bodyPr/>
          <a:lstStyle/>
          <a:p>
            <a:pPr algn="r" rtl="1"/>
            <a:r>
              <a:rPr lang="fa-IR" sz="2400" dirty="0" smtClean="0">
                <a:cs typeface="B Lotus" pitchFamily="2" charset="-78"/>
              </a:rPr>
              <a:t>                                   نشانگرهای رنگی برای نشان دادن اطلاعات تغذیه ای</a:t>
            </a:r>
            <a:endParaRPr lang="en-US" sz="2400" dirty="0" smtClean="0">
              <a:cs typeface="B Lotus" pitchFamily="2" charset="-78"/>
            </a:endParaRPr>
          </a:p>
          <a:p>
            <a:pPr algn="r" rtl="1"/>
            <a:endParaRPr lang="en-US" sz="2400" dirty="0">
              <a:cs typeface="B Lotus" pitchFamily="2" charset="-78"/>
            </a:endParaRPr>
          </a:p>
        </p:txBody>
      </p:sp>
    </p:spTree>
  </p:cSld>
  <p:clrMapOvr>
    <a:masterClrMapping/>
  </p:clrMapOvr>
  <p:transition spd="slow">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467600" cy="639762"/>
          </a:xfrm>
        </p:spPr>
        <p:txBody>
          <a:bodyPr/>
          <a:lstStyle/>
          <a:p>
            <a:pPr algn="r" rtl="1"/>
            <a:r>
              <a:rPr lang="fa-IR" b="1" dirty="0" smtClean="0">
                <a:cs typeface="B Lotus" pitchFamily="2" charset="-78"/>
              </a:rPr>
              <a:t>تعریف رنگ ها در جدول نشانگرهای رنگی؛</a:t>
            </a:r>
            <a:endParaRPr lang="en-US" dirty="0">
              <a:cs typeface="B Lotus" pitchFamily="2" charset="-78"/>
            </a:endParaRPr>
          </a:p>
        </p:txBody>
      </p:sp>
      <p:pic>
        <p:nvPicPr>
          <p:cNvPr id="5" name="Content Placeholder 4" descr="images.jpg"/>
          <p:cNvPicPr>
            <a:picLocks noGrp="1" noChangeAspect="1"/>
          </p:cNvPicPr>
          <p:nvPr>
            <p:ph sz="quarter" idx="1"/>
          </p:nvPr>
        </p:nvPicPr>
        <p:blipFill>
          <a:blip r:embed="rId2" cstate="print"/>
          <a:stretch>
            <a:fillRect/>
          </a:stretch>
        </p:blipFill>
        <p:spPr>
          <a:xfrm>
            <a:off x="228600" y="1905000"/>
            <a:ext cx="4038600" cy="3810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Content Placeholder 3"/>
          <p:cNvSpPr>
            <a:spLocks noGrp="1"/>
          </p:cNvSpPr>
          <p:nvPr>
            <p:ph sz="quarter" idx="2"/>
          </p:nvPr>
        </p:nvSpPr>
        <p:spPr>
          <a:xfrm>
            <a:off x="4267200" y="1219200"/>
            <a:ext cx="4343400" cy="5486400"/>
          </a:xfrm>
        </p:spPr>
        <p:txBody>
          <a:bodyPr/>
          <a:lstStyle/>
          <a:p>
            <a:pPr algn="r" rtl="1"/>
            <a:r>
              <a:rPr lang="fa-IR" b="1" dirty="0" smtClean="0">
                <a:solidFill>
                  <a:srgbClr val="FF0000"/>
                </a:solidFill>
                <a:effectLst>
                  <a:outerShdw blurRad="38100" dist="38100" dir="2700000" algn="tl">
                    <a:srgbClr val="000000">
                      <a:alpha val="43137"/>
                    </a:srgbClr>
                  </a:outerShdw>
                </a:effectLst>
                <a:cs typeface="B Mitra" pitchFamily="2" charset="-78"/>
              </a:rPr>
              <a:t>مفهوم رنگ قرمز: </a:t>
            </a:r>
          </a:p>
          <a:p>
            <a:pPr algn="r" rtl="1"/>
            <a:endParaRPr lang="fa-IR" dirty="0" smtClean="0">
              <a:solidFill>
                <a:srgbClr val="FF0000"/>
              </a:solidFill>
              <a:effectLst>
                <a:outerShdw blurRad="38100" dist="38100" dir="2700000" algn="tl">
                  <a:srgbClr val="000000">
                    <a:alpha val="43137"/>
                  </a:srgbClr>
                </a:outerShdw>
              </a:effectLst>
              <a:cs typeface="B Mitra" pitchFamily="2" charset="-78"/>
            </a:endParaRPr>
          </a:p>
          <a:p>
            <a:pPr algn="r" rtl="1">
              <a:buNone/>
            </a:pPr>
            <a:r>
              <a:rPr lang="fa-IR" dirty="0" smtClean="0">
                <a:solidFill>
                  <a:srgbClr val="FF0000"/>
                </a:solidFill>
                <a:effectLst>
                  <a:outerShdw blurRad="38100" dist="38100" dir="2700000" algn="tl">
                    <a:srgbClr val="000000">
                      <a:alpha val="43137"/>
                    </a:srgbClr>
                  </a:outerShdw>
                </a:effectLst>
                <a:cs typeface="B Mitra" pitchFamily="2" charset="-78"/>
              </a:rPr>
              <a:t>    </a:t>
            </a:r>
            <a:r>
              <a:rPr lang="fa-IR" dirty="0" smtClean="0">
                <a:solidFill>
                  <a:schemeClr val="tx2">
                    <a:lumMod val="75000"/>
                  </a:schemeClr>
                </a:solidFill>
                <a:cs typeface="B Mitra" pitchFamily="2" charset="-78"/>
              </a:rPr>
              <a:t>رنگ قرمز بر روی هر یک از اجزاء در جدول چراغ راهنما نشان دهنده وجود آن جزء در مقادیر بالا در ماده غذایی می باشد. به عنوان مثال چنانچه مقدار نمک در چراغ راهنما دارای رنگ قرمز باشد، مفهوم این است که آن ماده غذایی حاوی مقدار زیادی نمک می باشد و ممکن است این ماده غذایی برای فرد دارای فشار خون بالا مناسب نباشد.</a:t>
            </a:r>
            <a:endParaRPr lang="en-US" dirty="0">
              <a:solidFill>
                <a:schemeClr val="tx2">
                  <a:lumMod val="75000"/>
                </a:schemeClr>
              </a:solidFill>
              <a:cs typeface="B Mitra" pitchFamily="2" charset="-78"/>
            </a:endParaRP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685800"/>
            <a:ext cx="4114800" cy="5791200"/>
          </a:xfrm>
        </p:spPr>
        <p:txBody>
          <a:bodyPr>
            <a:normAutofit/>
          </a:bodyPr>
          <a:lstStyle/>
          <a:p>
            <a:pPr algn="r" rtl="1"/>
            <a:r>
              <a:rPr lang="fa-IR" b="1" dirty="0" smtClean="0">
                <a:solidFill>
                  <a:schemeClr val="accent4">
                    <a:lumMod val="60000"/>
                    <a:lumOff val="40000"/>
                  </a:schemeClr>
                </a:solidFill>
                <a:cs typeface="B Mitra" pitchFamily="2" charset="-78"/>
              </a:rPr>
              <a:t>مفهوم رنگ زرد: </a:t>
            </a:r>
            <a:endParaRPr lang="en-US" b="1" dirty="0" smtClean="0">
              <a:solidFill>
                <a:schemeClr val="accent4">
                  <a:lumMod val="60000"/>
                  <a:lumOff val="40000"/>
                </a:schemeClr>
              </a:solidFill>
              <a:cs typeface="B Mitra" pitchFamily="2" charset="-78"/>
            </a:endParaRPr>
          </a:p>
          <a:p>
            <a:pPr algn="r" rtl="1">
              <a:buNone/>
            </a:pPr>
            <a:endParaRPr lang="en-US" dirty="0" smtClean="0"/>
          </a:p>
          <a:p>
            <a:pPr algn="r" rtl="1">
              <a:buNone/>
            </a:pPr>
            <a:r>
              <a:rPr lang="en-US" dirty="0" smtClean="0"/>
              <a:t>   </a:t>
            </a:r>
            <a:r>
              <a:rPr lang="fa-IR" dirty="0" smtClean="0">
                <a:solidFill>
                  <a:schemeClr val="tx2">
                    <a:lumMod val="75000"/>
                  </a:schemeClr>
                </a:solidFill>
                <a:cs typeface="B Mitra" pitchFamily="2" charset="-78"/>
              </a:rPr>
              <a:t>رنگ زرد بر روی هر یک از اجزاء در جدول چراغ راهنما نشان دهنده وجود آن جزء در مقادیر متوسط در ماده غذایی می باشد.برای مثال چنانچه مقدار اسیدهای چرب ترانس در چراغ راهنما دارای رنگ زرد باشد مفهوم این است که آن ماده غذایی حاوی مقدار متوسطی اسیدهای چرب ترانس می باشد و به این ترتیب مصرف کننده در انتخاب و میزان مصرف آن محصول غذایی راهنمایی می شود.</a:t>
            </a:r>
            <a:endParaRPr lang="en-US" dirty="0" smtClean="0">
              <a:solidFill>
                <a:schemeClr val="tx2">
                  <a:lumMod val="75000"/>
                </a:schemeClr>
              </a:solidFill>
              <a:cs typeface="B Mitra" pitchFamily="2" charset="-78"/>
            </a:endParaRPr>
          </a:p>
          <a:p>
            <a:pPr algn="r" rtl="1"/>
            <a:endParaRPr lang="en-US" dirty="0"/>
          </a:p>
        </p:txBody>
      </p:sp>
      <p:pic>
        <p:nvPicPr>
          <p:cNvPr id="5" name="Content Placeholder 4" descr="url2.jpg"/>
          <p:cNvPicPr>
            <a:picLocks noGrp="1" noChangeAspect="1"/>
          </p:cNvPicPr>
          <p:nvPr>
            <p:ph sz="quarter" idx="2"/>
          </p:nvPr>
        </p:nvPicPr>
        <p:blipFill>
          <a:blip r:embed="rId2" cstate="print"/>
          <a:stretch>
            <a:fillRect/>
          </a:stretch>
        </p:blipFill>
        <p:spPr>
          <a:xfrm>
            <a:off x="4114800" y="1447800"/>
            <a:ext cx="4648200" cy="4066032"/>
          </a:xfrm>
        </p:spPr>
      </p:pic>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untitled.bmp"/>
          <p:cNvPicPr>
            <a:picLocks noGrp="1" noChangeAspect="1"/>
          </p:cNvPicPr>
          <p:nvPr>
            <p:ph sz="quarter" idx="1"/>
          </p:nvPr>
        </p:nvPicPr>
        <p:blipFill>
          <a:blip r:embed="rId2" cstate="print"/>
          <a:stretch>
            <a:fillRect/>
          </a:stretch>
        </p:blipFill>
        <p:spPr>
          <a:xfrm>
            <a:off x="304800" y="1447800"/>
            <a:ext cx="4800600" cy="3501118"/>
          </a:xfrm>
        </p:spPr>
      </p:pic>
      <p:sp>
        <p:nvSpPr>
          <p:cNvPr id="4" name="Content Placeholder 3"/>
          <p:cNvSpPr>
            <a:spLocks noGrp="1"/>
          </p:cNvSpPr>
          <p:nvPr>
            <p:ph sz="quarter" idx="2"/>
          </p:nvPr>
        </p:nvSpPr>
        <p:spPr>
          <a:xfrm>
            <a:off x="4953000" y="533400"/>
            <a:ext cx="3810000" cy="6096000"/>
          </a:xfrm>
        </p:spPr>
        <p:txBody>
          <a:bodyPr>
            <a:normAutofit/>
          </a:bodyPr>
          <a:lstStyle/>
          <a:p>
            <a:pPr algn="r" rtl="1"/>
            <a:r>
              <a:rPr lang="fa-IR" b="1" dirty="0" smtClean="0">
                <a:solidFill>
                  <a:srgbClr val="009900"/>
                </a:solidFill>
                <a:cs typeface="B Mitra" pitchFamily="2" charset="-78"/>
              </a:rPr>
              <a:t>رنگ سبز:</a:t>
            </a:r>
            <a:r>
              <a:rPr lang="fa-IR" b="1" dirty="0" smtClean="0">
                <a:solidFill>
                  <a:srgbClr val="009900"/>
                </a:solidFill>
              </a:rPr>
              <a:t> </a:t>
            </a:r>
            <a:endParaRPr lang="en-US" b="1" dirty="0" smtClean="0">
              <a:solidFill>
                <a:srgbClr val="009900"/>
              </a:solidFill>
            </a:endParaRPr>
          </a:p>
          <a:p>
            <a:pPr algn="r" rtl="1">
              <a:buNone/>
            </a:pPr>
            <a:endParaRPr lang="en-US" dirty="0" smtClean="0"/>
          </a:p>
          <a:p>
            <a:pPr algn="r" rtl="1">
              <a:buNone/>
            </a:pPr>
            <a:r>
              <a:rPr lang="en-US" dirty="0" smtClean="0">
                <a:solidFill>
                  <a:schemeClr val="tx2">
                    <a:lumMod val="75000"/>
                  </a:schemeClr>
                </a:solidFill>
              </a:rPr>
              <a:t>   </a:t>
            </a:r>
            <a:r>
              <a:rPr lang="fa-IR" dirty="0" smtClean="0">
                <a:solidFill>
                  <a:schemeClr val="tx2">
                    <a:lumMod val="75000"/>
                  </a:schemeClr>
                </a:solidFill>
                <a:cs typeface="B Mitra" pitchFamily="2" charset="-78"/>
              </a:rPr>
              <a:t>رنگ سبز بر روی هر یک از اجزاء در جدول چراغ راهنما نشان دهنده وجود آن جزء در مقادیر مناسب در ماده غذایی می باشد. برای مثال چنانچه مقدار قند در چراغ راهنما دارای رنگ سبز باشد، مفهوم این است که آن ماده غذایی حاوی مقدار کمی قند بوده و آن محصول برای کسانی که تمایل به مصرف قند بالا در رژیم غذایی خود را ندارند مناسب می باشد.</a:t>
            </a:r>
            <a:endParaRPr lang="en-US" dirty="0">
              <a:solidFill>
                <a:schemeClr val="tx2">
                  <a:lumMod val="75000"/>
                </a:schemeClr>
              </a:solidFill>
              <a:cs typeface="B Mitra" pitchFamily="2" charset="-78"/>
            </a:endParaRPr>
          </a:p>
        </p:txBody>
      </p:sp>
    </p:spTree>
  </p:cSld>
  <p:clrMapOvr>
    <a:masterClrMapping/>
  </p:clrMapOvr>
  <p:transition spd="slow">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idx="2"/>
          </p:nvPr>
        </p:nvSpPr>
        <p:spPr>
          <a:xfrm>
            <a:off x="6248400" y="1295400"/>
            <a:ext cx="2438400" cy="4419600"/>
          </a:xfrm>
        </p:spPr>
        <p:txBody>
          <a:bodyPr>
            <a:normAutofit/>
          </a:bodyPr>
          <a:lstStyle/>
          <a:p>
            <a:pPr algn="r" rtl="1"/>
            <a:r>
              <a:rPr lang="fa-IR" sz="2400" dirty="0" smtClean="0">
                <a:solidFill>
                  <a:schemeClr val="tx2">
                    <a:lumMod val="75000"/>
                  </a:schemeClr>
                </a:solidFill>
                <a:cs typeface="B Mitra" pitchFamily="2" charset="-78"/>
              </a:rPr>
              <a:t>از طریق جدول نشانگرهای رنگی مصرف کننده میزان مصرف قند، نمک، چربی و اسید چرب ترانسی که از طریق مصرف فرآورده های غذایی دریافت می کند را می داند و از این طریق رژیم غذایی روزانه خود را مدیریت می کند.</a:t>
            </a:r>
            <a:endParaRPr lang="en-US" sz="2400" dirty="0">
              <a:solidFill>
                <a:schemeClr val="tx2">
                  <a:lumMod val="75000"/>
                </a:schemeClr>
              </a:solidFill>
              <a:cs typeface="B Mitra" pitchFamily="2" charset="-78"/>
            </a:endParaRPr>
          </a:p>
        </p:txBody>
      </p:sp>
      <p:pic>
        <p:nvPicPr>
          <p:cNvPr id="14" name="Content Placeholder 13" descr="23.jpg"/>
          <p:cNvPicPr>
            <a:picLocks noGrp="1" noChangeAspect="1"/>
          </p:cNvPicPr>
          <p:nvPr>
            <p:ph sz="quarter" idx="1"/>
          </p:nvPr>
        </p:nvPicPr>
        <p:blipFill>
          <a:blip r:embed="rId2" cstate="print"/>
          <a:stretch>
            <a:fillRect/>
          </a:stretch>
        </p:blipFill>
        <p:spPr>
          <a:xfrm>
            <a:off x="152400" y="1066800"/>
            <a:ext cx="5943600" cy="432851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14400"/>
          </a:xfrm>
        </p:spPr>
        <p:txBody>
          <a:bodyPr>
            <a:normAutofit/>
          </a:bodyPr>
          <a:lstStyle/>
          <a:p>
            <a:pPr algn="r" rtl="1"/>
            <a:r>
              <a:rPr lang="fa-IR" sz="3600" b="1" dirty="0" smtClean="0">
                <a:solidFill>
                  <a:schemeClr val="tx2">
                    <a:lumMod val="75000"/>
                  </a:schemeClr>
                </a:solidFill>
                <a:cs typeface="B Lotus" pitchFamily="2" charset="-78"/>
              </a:rPr>
              <a:t>من نیز مسئول سلامتی خود هستم... </a:t>
            </a:r>
            <a:endParaRPr lang="en-US" sz="3600" b="1" dirty="0">
              <a:solidFill>
                <a:schemeClr val="tx2">
                  <a:lumMod val="75000"/>
                </a:schemeClr>
              </a:solidFill>
              <a:cs typeface="B Lotus" pitchFamily="2" charset="-78"/>
            </a:endParaRPr>
          </a:p>
        </p:txBody>
      </p:sp>
      <p:sp>
        <p:nvSpPr>
          <p:cNvPr id="3" name="Content Placeholder 2"/>
          <p:cNvSpPr>
            <a:spLocks noGrp="1"/>
          </p:cNvSpPr>
          <p:nvPr>
            <p:ph sz="quarter" idx="1"/>
          </p:nvPr>
        </p:nvSpPr>
        <p:spPr>
          <a:ln w="76200">
            <a:solidFill>
              <a:schemeClr val="tx2">
                <a:lumMod val="50000"/>
              </a:schemeClr>
            </a:solidFill>
          </a:ln>
        </p:spPr>
        <p:txBody>
          <a:bodyPr>
            <a:normAutofit/>
          </a:bodyPr>
          <a:lstStyle/>
          <a:p>
            <a:pPr algn="ctr" rtl="1">
              <a:buNone/>
            </a:pPr>
            <a:r>
              <a:rPr lang="en-US" sz="28000" dirty="0" smtClean="0">
                <a:latin typeface="Tempus Sans ITC" pitchFamily="82" charset="0"/>
              </a:rPr>
              <a:t>f</a:t>
            </a:r>
            <a:r>
              <a:rPr lang="en-US" sz="28000" dirty="0" smtClean="0">
                <a:solidFill>
                  <a:srgbClr val="FF0000"/>
                </a:solidFill>
                <a:latin typeface="Tempus Sans ITC" pitchFamily="82" charset="0"/>
              </a:rPr>
              <a:t>o</a:t>
            </a:r>
            <a:r>
              <a:rPr lang="en-US" sz="28000" dirty="0" smtClean="0">
                <a:solidFill>
                  <a:schemeClr val="accent4"/>
                </a:solidFill>
                <a:latin typeface="Tempus Sans ITC" pitchFamily="82" charset="0"/>
              </a:rPr>
              <a:t>o</a:t>
            </a:r>
            <a:r>
              <a:rPr lang="en-US" sz="28000" dirty="0" smtClean="0">
                <a:solidFill>
                  <a:srgbClr val="009900"/>
                </a:solidFill>
                <a:latin typeface="Tempus Sans ITC" pitchFamily="82" charset="0"/>
              </a:rPr>
              <a:t>d</a:t>
            </a:r>
            <a:endParaRPr lang="en-US" sz="28000" dirty="0">
              <a:solidFill>
                <a:srgbClr val="009900"/>
              </a:solidFill>
              <a:latin typeface="Tempus Sans ITC" pitchFamily="82" charset="0"/>
            </a:endParaRPr>
          </a:p>
        </p:txBody>
      </p:sp>
    </p:spTree>
  </p:cSld>
  <p:clrMapOvr>
    <a:masterClrMapping/>
  </p:clrMapOvr>
  <p:transition spd="slow">
    <p:circl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100</TotalTime>
  <Words>780</Words>
  <Application>Microsoft Office PowerPoint</Application>
  <PresentationFormat>On-screen Show (4:3)</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نشانگر رنگی تغذیه ای</vt:lpstr>
      <vt:lpstr>برچسب گذاری مواد غذایی</vt:lpstr>
      <vt:lpstr>مصرف کننده گرامی؛ آیا می دانید چراغ راهنمای تغذیه ای (نشانگر رنگی تغذیه ای) چیست؟</vt:lpstr>
      <vt:lpstr>Slide 4</vt:lpstr>
      <vt:lpstr>تعریف رنگ ها در جدول نشانگرهای رنگی؛</vt:lpstr>
      <vt:lpstr>Slide 6</vt:lpstr>
      <vt:lpstr>Slide 7</vt:lpstr>
      <vt:lpstr>Slide 8</vt:lpstr>
      <vt:lpstr>من نیز مسئول سلامتی خود هستم...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نشانگر رنگی تغذیه ای</dc:title>
  <dc:creator>taqzie</dc:creator>
  <cp:lastModifiedBy>taqzie</cp:lastModifiedBy>
  <cp:revision>34</cp:revision>
  <dcterms:created xsi:type="dcterms:W3CDTF">2016-06-06T03:19:15Z</dcterms:created>
  <dcterms:modified xsi:type="dcterms:W3CDTF">2016-06-09T07:40:38Z</dcterms:modified>
</cp:coreProperties>
</file>